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svg" ContentType="image/svg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3.xml" ContentType="application/vnd.openxmlformats-officedocument.them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bookmarkIdSeed="2">
  <p:sldMasterIdLst>
    <p:sldMasterId id="2147483808" r:id="rId1"/>
    <p:sldMasterId id="2147483866" r:id="rId2"/>
    <p:sldMasterId id="2147483879" r:id="rId3"/>
  </p:sldMasterIdLst>
  <p:notesMasterIdLst>
    <p:notesMasterId r:id="rId5"/>
  </p:notesMasterIdLst>
  <p:handoutMasterIdLst>
    <p:handoutMasterId r:id="rId6"/>
  </p:handoutMasterIdLst>
  <p:sldIdLst>
    <p:sldId id="461" r:id="rId4"/>
  </p:sldIdLst>
  <p:sldSz cx="12192000" cy="6858000"/>
  <p:notesSz cx="6797675" cy="9926638"/>
  <p:custDataLst>
    <p:tags r:id="rId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2E57B42-AE12-4F7C-B0AD-D428515EBC4B}">
          <p14:sldIdLst/>
        </p14:section>
        <p14:section name="Основной раздел" id="{98CD1BA4-8C17-4E6C-9278-D4A0A5C0CD41}">
          <p14:sldIdLst>
            <p14:sldId id="46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лешкин Игорь Александрович" initials="АИА" lastIdx="4" clrIdx="0">
    <p:extLst>
      <p:ext uri="{19B8F6BF-5375-455C-9EA6-DF929625EA0E}">
        <p15:presenceInfo xmlns:p15="http://schemas.microsoft.com/office/powerpoint/2012/main" userId="S-1-5-21-1427493287-2892074134-283380318-101321" providerId="AD"/>
      </p:ext>
    </p:extLst>
  </p:cmAuthor>
  <p:cmAuthor id="2" name="Портнов Илья Дмитриевич" initials="ПИД" lastIdx="32" clrIdx="1">
    <p:extLst>
      <p:ext uri="{19B8F6BF-5375-455C-9EA6-DF929625EA0E}">
        <p15:presenceInfo xmlns:p15="http://schemas.microsoft.com/office/powerpoint/2012/main" userId="S-1-5-21-1427493287-2892074134-283380318-443343" providerId="AD"/>
      </p:ext>
    </p:extLst>
  </p:cmAuthor>
  <p:cmAuthor id="3" name="Садовничий Дмитрий Николаевич" initials="СДН" lastIdx="0" clrIdx="2">
    <p:extLst>
      <p:ext uri="{19B8F6BF-5375-455C-9EA6-DF929625EA0E}">
        <p15:presenceInfo xmlns:p15="http://schemas.microsoft.com/office/powerpoint/2012/main" userId="S-1-5-21-1427493287-2892074134-283380318-49259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004C97"/>
    <a:srgbClr val="0077C8"/>
    <a:srgbClr val="EF7F1A"/>
    <a:srgbClr val="00B050"/>
    <a:srgbClr val="F2F2F2"/>
    <a:srgbClr val="7D7D7D"/>
    <a:srgbClr val="164463"/>
    <a:srgbClr val="626262"/>
    <a:srgbClr val="8A8A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96" autoAdjust="0"/>
    <p:restoredTop sz="97274" autoAdjust="0"/>
  </p:normalViewPr>
  <p:slideViewPr>
    <p:cSldViewPr snapToGrid="0">
      <p:cViewPr varScale="1">
        <p:scale>
          <a:sx n="116" d="100"/>
          <a:sy n="116" d="100"/>
        </p:scale>
        <p:origin x="1090" y="77"/>
      </p:cViewPr>
      <p:guideLst/>
    </p:cSldViewPr>
  </p:slideViewPr>
  <p:outlineViewPr>
    <p:cViewPr>
      <p:scale>
        <a:sx n="33" d="100"/>
        <a:sy n="33" d="100"/>
      </p:scale>
      <p:origin x="0" y="-37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80"/>
    </p:cViewPr>
  </p:sorterViewPr>
  <p:notesViewPr>
    <p:cSldViewPr snapToGrid="0">
      <p:cViewPr varScale="1">
        <p:scale>
          <a:sx n="104" d="100"/>
          <a:sy n="104" d="100"/>
        </p:scale>
        <p:origin x="5340" y="126"/>
      </p:cViewPr>
      <p:guideLst/>
    </p:cSldViewPr>
  </p:notesViewPr>
  <p:gridSpacing cx="360000" cy="36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heme" Target="theme/theme1.xml"/><Relationship Id="rId5" Type="http://schemas.openxmlformats.org/officeDocument/2006/relationships/notesMaster" Target="notesMasters/notesMaster1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B0B9F-17CE-44EC-8469-CDB7AC5A3DD1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9CC86-496A-49FF-86BA-87EA0FEC77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061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4A661A-4D62-4D34-BC16-B7EAB243857E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E3253B-92AA-4FE2-BDD3-DA7F550D2A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073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E8C094-7F32-46EA-9630-2582905A5BA4}" type="slidenum">
              <a:rPr lang="ru-RU" smtClean="0"/>
              <a:t>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2795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1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1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1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1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1.e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1.emf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1.emf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1.em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1.emf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1.e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7.bin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8.bin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9.vml"/><Relationship Id="rId4" Type="http://schemas.openxmlformats.org/officeDocument/2006/relationships/image" Target="../media/image1.emf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0.v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1.vml"/><Relationship Id="rId4" Type="http://schemas.openxmlformats.org/officeDocument/2006/relationships/image" Target="../media/image1.emf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2.vml"/><Relationship Id="rId4" Type="http://schemas.openxmlformats.org/officeDocument/2006/relationships/image" Target="../media/image1.emf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3.vml"/><Relationship Id="rId4" Type="http://schemas.openxmlformats.org/officeDocument/2006/relationships/image" Target="../media/image1.emf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4.vml"/><Relationship Id="rId4" Type="http://schemas.openxmlformats.org/officeDocument/2006/relationships/image" Target="../media/image1.emf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5.vml"/><Relationship Id="rId4" Type="http://schemas.openxmlformats.org/officeDocument/2006/relationships/image" Target="../media/image1.emf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6.vml"/><Relationship Id="rId4" Type="http://schemas.openxmlformats.org/officeDocument/2006/relationships/image" Target="../media/image1.emf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7.vml"/><Relationship Id="rId4" Type="http://schemas.openxmlformats.org/officeDocument/2006/relationships/image" Target="../media/image1.emf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8.vml"/><Relationship Id="rId4" Type="http://schemas.openxmlformats.org/officeDocument/2006/relationships/image" Target="../media/image1.emf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9.vml"/><Relationship Id="rId4" Type="http://schemas.openxmlformats.org/officeDocument/2006/relationships/image" Target="../media/image1.emf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40.vml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8.png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7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41.vml"/><Relationship Id="rId4" Type="http://schemas.openxmlformats.org/officeDocument/2006/relationships/image" Target="../media/image1.emf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42.vml"/><Relationship Id="rId4" Type="http://schemas.openxmlformats.org/officeDocument/2006/relationships/image" Target="../media/image1.emf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9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slideMaster" Target="../slideMasters/slideMaster3.xml"/><Relationship Id="rId7" Type="http://schemas.openxmlformats.org/officeDocument/2006/relationships/image" Target="file:///P:\&#1060;&#1086;&#1090;&#1086;&#1075;&#1088;&#1072;&#1092;&#1080;&#1080;%20&#1076;&#1083;&#1103;%20&#1090;&#1080;&#1090;&#1091;&#1083;&#1100;&#1085;&#1086;&#1075;&#1086;%20&#1089;&#1083;&#1072;&#1081;&#1076;&#1072;\&#1060;&#1086;&#1090;&#1086;%2002.jpg" TargetMode="External"/><Relationship Id="rId2" Type="http://schemas.openxmlformats.org/officeDocument/2006/relationships/tags" Target="../tags/tag16.xml"/><Relationship Id="rId1" Type="http://schemas.openxmlformats.org/officeDocument/2006/relationships/vmlDrawing" Target="../drawings/vmlDrawing44.vml"/><Relationship Id="rId6" Type="http://schemas.openxmlformats.org/officeDocument/2006/relationships/image" Target="../media/image16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44.bin"/><Relationship Id="rId9" Type="http://schemas.openxmlformats.org/officeDocument/2006/relationships/image" Target="../media/image18.wmf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45.vml"/><Relationship Id="rId4" Type="http://schemas.openxmlformats.org/officeDocument/2006/relationships/image" Target="../media/image1.emf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46.vml"/><Relationship Id="rId4" Type="http://schemas.openxmlformats.org/officeDocument/2006/relationships/image" Target="../media/image1.emf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47.vml"/><Relationship Id="rId4" Type="http://schemas.openxmlformats.org/officeDocument/2006/relationships/image" Target="../media/image1.emf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48.vml"/><Relationship Id="rId4" Type="http://schemas.openxmlformats.org/officeDocument/2006/relationships/image" Target="../media/image1.emf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49.v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8.png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0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50.vml"/><Relationship Id="rId4" Type="http://schemas.openxmlformats.org/officeDocument/2006/relationships/image" Target="../media/image1.emf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51.vml"/><Relationship Id="rId4" Type="http://schemas.openxmlformats.org/officeDocument/2006/relationships/image" Target="../media/image1.emf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52.vml"/><Relationship Id="rId4" Type="http://schemas.openxmlformats.org/officeDocument/2006/relationships/image" Target="../media/image1.emf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53.vml"/><Relationship Id="rId4" Type="http://schemas.openxmlformats.org/officeDocument/2006/relationships/image" Target="../media/image1.emf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54.vml"/><Relationship Id="rId4" Type="http://schemas.openxmlformats.org/officeDocument/2006/relationships/image" Target="../media/image1.emf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55.vml"/><Relationship Id="rId4" Type="http://schemas.openxmlformats.org/officeDocument/2006/relationships/image" Target="../media/image1.emf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56.vml"/><Relationship Id="rId4" Type="http://schemas.openxmlformats.org/officeDocument/2006/relationships/image" Target="../media/image1.emf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57.vml"/><Relationship Id="rId4" Type="http://schemas.openxmlformats.org/officeDocument/2006/relationships/image" Target="../media/image1.emf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58.vml"/><Relationship Id="rId4" Type="http://schemas.openxmlformats.org/officeDocument/2006/relationships/image" Target="../media/image1.emf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9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59.v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8.png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1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0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60.vml"/><Relationship Id="rId5" Type="http://schemas.openxmlformats.org/officeDocument/2006/relationships/image" Target="../media/image15.wmf"/><Relationship Id="rId4" Type="http://schemas.openxmlformats.org/officeDocument/2006/relationships/image" Target="../media/image1.emf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17.xml"/><Relationship Id="rId1" Type="http://schemas.openxmlformats.org/officeDocument/2006/relationships/vmlDrawing" Target="../drawings/vmlDrawing6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1.bin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18.xml"/><Relationship Id="rId1" Type="http://schemas.openxmlformats.org/officeDocument/2006/relationships/vmlDrawing" Target="../drawings/vmlDrawing6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2.bin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3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63.vml"/><Relationship Id="rId4" Type="http://schemas.openxmlformats.org/officeDocument/2006/relationships/image" Target="../media/image1.emf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4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64.vml"/><Relationship Id="rId4" Type="http://schemas.openxmlformats.org/officeDocument/2006/relationships/image" Target="../media/image1.emf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5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65.vml"/><Relationship Id="rId4" Type="http://schemas.openxmlformats.org/officeDocument/2006/relationships/image" Target="../media/image1.emf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6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66.vml"/><Relationship Id="rId4" Type="http://schemas.openxmlformats.org/officeDocument/2006/relationships/image" Target="../media/image1.emf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7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67.vml"/><Relationship Id="rId4" Type="http://schemas.openxmlformats.org/officeDocument/2006/relationships/image" Target="../media/image1.emf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8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68.vml"/><Relationship Id="rId4" Type="http://schemas.openxmlformats.org/officeDocument/2006/relationships/image" Target="../media/image1.emf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9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69.v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3.png"/><Relationship Id="rId2" Type="http://schemas.openxmlformats.org/officeDocument/2006/relationships/tags" Target="../tags/tag10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2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0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70.vml"/><Relationship Id="rId4" Type="http://schemas.openxmlformats.org/officeDocument/2006/relationships/image" Target="../media/image1.emf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1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71.vml"/><Relationship Id="rId4" Type="http://schemas.openxmlformats.org/officeDocument/2006/relationships/image" Target="../media/image1.emf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2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72.vml"/><Relationship Id="rId4" Type="http://schemas.openxmlformats.org/officeDocument/2006/relationships/image" Target="../media/image1.emf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3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73.vml"/><Relationship Id="rId4" Type="http://schemas.openxmlformats.org/officeDocument/2006/relationships/image" Target="../media/image1.emf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4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74.vml"/><Relationship Id="rId4" Type="http://schemas.openxmlformats.org/officeDocument/2006/relationships/image" Target="../media/image1.emf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5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75.vml"/><Relationship Id="rId4" Type="http://schemas.openxmlformats.org/officeDocument/2006/relationships/image" Target="../media/image1.emf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6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76.vml"/><Relationship Id="rId4" Type="http://schemas.openxmlformats.org/officeDocument/2006/relationships/image" Target="../media/image1.emf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7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77.vml"/><Relationship Id="rId4" Type="http://schemas.openxmlformats.org/officeDocument/2006/relationships/image" Target="../media/image1.emf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8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78.vml"/><Relationship Id="rId4" Type="http://schemas.openxmlformats.org/officeDocument/2006/relationships/image" Target="../media/image1.emf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9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79.v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3.png"/><Relationship Id="rId2" Type="http://schemas.openxmlformats.org/officeDocument/2006/relationships/tags" Target="../tags/tag1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4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0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80.vml"/><Relationship Id="rId4" Type="http://schemas.openxmlformats.org/officeDocument/2006/relationships/image" Target="../media/image1.emf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1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81.vml"/><Relationship Id="rId4" Type="http://schemas.openxmlformats.org/officeDocument/2006/relationships/image" Target="../media/image1.emf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2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82.vml"/><Relationship Id="rId4" Type="http://schemas.openxmlformats.org/officeDocument/2006/relationships/image" Target="../media/image1.emf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3.bin"/><Relationship Id="rId2" Type="http://schemas.openxmlformats.org/officeDocument/2006/relationships/slideMaster" Target="../slideMasters/slideMaster3.xml"/><Relationship Id="rId1" Type="http://schemas.openxmlformats.org/officeDocument/2006/relationships/vmlDrawing" Target="../drawings/vmlDrawing83.vml"/><Relationship Id="rId5" Type="http://schemas.openxmlformats.org/officeDocument/2006/relationships/image" Target="../media/image15.wmf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 слайд_металлург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4173366858"/>
              </p:ext>
            </p:extLst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CE7D716-01AC-42AB-82B4-B12F66F1CF5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907536"/>
          </a:xfrm>
          <a:prstGeom prst="rect">
            <a:avLst/>
          </a:prstGeom>
        </p:spPr>
      </p:pic>
      <p:sp>
        <p:nvSpPr>
          <p:cNvPr id="4" name="Прямоугольник 3" hidden="1"/>
          <p:cNvSpPr/>
          <p:nvPr userDrawn="1">
            <p:custDataLst>
              <p:tags r:id="rId2"/>
            </p:custDataLst>
          </p:nvPr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1800" b="0" i="0" baseline="0" dirty="0" err="1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  <a:sym typeface="Tahoma" panose="020B0604030504040204" pitchFamily="34" charset="0"/>
            </a:endParaRPr>
          </a:p>
        </p:txBody>
      </p:sp>
      <p:sp>
        <p:nvSpPr>
          <p:cNvPr id="2" name="Прямоугольник 1" hidden="1"/>
          <p:cNvSpPr/>
          <p:nvPr userDrawn="1"/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1800" b="0" i="0" baseline="0" dirty="0" err="1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  <a:sym typeface="Tahoma" panose="020B0604030504040204" pitchFamily="34" charset="0"/>
            </a:endParaRPr>
          </a:p>
        </p:txBody>
      </p:sp>
      <p:sp>
        <p:nvSpPr>
          <p:cNvPr id="19" name="DraftNote"/>
          <p:cNvSpPr/>
          <p:nvPr userDrawn="1"/>
        </p:nvSpPr>
        <p:spPr>
          <a:xfrm>
            <a:off x="-2553418" y="-1"/>
            <a:ext cx="2461403" cy="974786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  <a:t>Шаблон применяется для </a:t>
            </a:r>
            <a:r>
              <a:rPr lang="ru-RU" sz="1000" b="1" i="0" u="none" dirty="0">
                <a:solidFill>
                  <a:srgbClr val="FF0000"/>
                </a:solidFill>
                <a:latin typeface="Arial" panose="020B0604020202020204" pitchFamily="34" charset="0"/>
              </a:rPr>
              <a:t>всех инвестиционных проектов</a:t>
            </a:r>
            <a: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  <a:t/>
            </a:r>
            <a:b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</a:br>
            <a:r>
              <a:rPr lang="ru-RU" sz="1000" b="0" dirty="0">
                <a:solidFill>
                  <a:srgbClr val="FF0000"/>
                </a:solidFill>
                <a:latin typeface="Arial" panose="020B0604020202020204" pitchFamily="34" charset="0"/>
              </a:rPr>
              <a:t>(кроме ИТ-проектов – по отдельному шаблону) </a:t>
            </a:r>
          </a:p>
        </p:txBody>
      </p:sp>
      <p:sp>
        <p:nvSpPr>
          <p:cNvPr id="11" name="Наименованик предприятия"/>
          <p:cNvSpPr>
            <a:spLocks noGrp="1"/>
          </p:cNvSpPr>
          <p:nvPr>
            <p:ph type="ctrTitle" hasCustomPrompt="1"/>
          </p:nvPr>
        </p:nvSpPr>
        <p:spPr>
          <a:xfrm>
            <a:off x="916801" y="4027399"/>
            <a:ext cx="10926317" cy="360000"/>
          </a:xfrm>
          <a:ln>
            <a:noFill/>
          </a:ln>
        </p:spPr>
        <p:txBody>
          <a:bodyPr vert="horz" wrap="square" anchor="ctr">
            <a:noAutofit/>
          </a:bodyPr>
          <a:lstStyle>
            <a:lvl1pPr algn="l">
              <a:spcBef>
                <a:spcPts val="0"/>
              </a:spcBef>
              <a:defRPr sz="1800" b="0" i="0" u="none" strike="noStrike">
                <a:solidFill>
                  <a:schemeClr val="tx1"/>
                </a:solidFill>
                <a:latin typeface="Tahoma" panose="020B0604030504040204" pitchFamily="34" charset="0"/>
              </a:defRPr>
            </a:lvl1pPr>
          </a:lstStyle>
          <a:p>
            <a:r>
              <a:rPr lang="ru-RU" dirty="0"/>
              <a:t>Наименование предприятия</a:t>
            </a:r>
          </a:p>
        </p:txBody>
      </p:sp>
      <p:sp>
        <p:nvSpPr>
          <p:cNvPr id="34" name="ШИФР"/>
          <p:cNvSpPr>
            <a:spLocks noGrp="1"/>
          </p:cNvSpPr>
          <p:nvPr>
            <p:ph type="body" sz="quarter" idx="19" hasCustomPrompt="1"/>
          </p:nvPr>
        </p:nvSpPr>
        <p:spPr>
          <a:xfrm>
            <a:off x="2195410" y="5224466"/>
            <a:ext cx="9647711" cy="360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>
              <a:defRPr lang="ru-RU" sz="18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«шифр»</a:t>
            </a:r>
          </a:p>
        </p:txBody>
      </p:sp>
      <p:sp>
        <p:nvSpPr>
          <p:cNvPr id="6" name="БК"/>
          <p:cNvSpPr/>
          <p:nvPr userDrawn="1"/>
        </p:nvSpPr>
        <p:spPr>
          <a:xfrm>
            <a:off x="2207686" y="6004394"/>
            <a:ext cx="3693244" cy="216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rmAutofit/>
          </a:bodyPr>
          <a:lstStyle/>
          <a:p>
            <a:pPr algn="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kern="1200" dirty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Руководитель проекта</a:t>
            </a:r>
          </a:p>
        </p:txBody>
      </p:sp>
      <p:sp>
        <p:nvSpPr>
          <p:cNvPr id="37" name="РП ФИО"/>
          <p:cNvSpPr>
            <a:spLocks noGrp="1"/>
          </p:cNvSpPr>
          <p:nvPr>
            <p:ph type="body" sz="quarter" idx="20" hasCustomPrompt="1"/>
          </p:nvPr>
        </p:nvSpPr>
        <p:spPr>
          <a:xfrm>
            <a:off x="6118790" y="6006757"/>
            <a:ext cx="5724332" cy="216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>
                    <a:lumMod val="1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Фамилия И.О.</a:t>
            </a:r>
          </a:p>
        </p:txBody>
      </p:sp>
      <p:sp>
        <p:nvSpPr>
          <p:cNvPr id="17" name="Название проекта"/>
          <p:cNvSpPr>
            <a:spLocks noGrp="1"/>
          </p:cNvSpPr>
          <p:nvPr>
            <p:ph type="body" sz="quarter" idx="22" hasCustomPrompt="1"/>
          </p:nvPr>
        </p:nvSpPr>
        <p:spPr>
          <a:xfrm>
            <a:off x="2195410" y="4481805"/>
            <a:ext cx="9647711" cy="67604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t">
            <a:noAutofit/>
          </a:bodyPr>
          <a:lstStyle>
            <a:lvl1pPr algn="l">
              <a:defRPr lang="ru-RU" sz="18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«Название проекта»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endParaRPr lang="ru-RU" dirty="0"/>
          </a:p>
        </p:txBody>
      </p:sp>
      <p:sp>
        <p:nvSpPr>
          <p:cNvPr id="16" name="ШИФР"/>
          <p:cNvSpPr>
            <a:spLocks noGrp="1"/>
          </p:cNvSpPr>
          <p:nvPr>
            <p:ph type="body" sz="quarter" idx="24" hasCustomPrompt="1"/>
          </p:nvPr>
        </p:nvSpPr>
        <p:spPr>
          <a:xfrm>
            <a:off x="2207686" y="6399870"/>
            <a:ext cx="9635436" cy="26885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Месяц, 20ХХ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-2534693" y="2542734"/>
            <a:ext cx="2358753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копировании, дублировании или создании новых слайдов обязательно применять макет – </a:t>
            </a:r>
            <a:r>
              <a:rPr lang="ru-RU" sz="1000" b="0" u="none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«00_Только заголовок (Обязательный слайд)»</a:t>
            </a:r>
          </a:p>
        </p:txBody>
      </p:sp>
      <p:sp>
        <p:nvSpPr>
          <p:cNvPr id="20" name="Овал 19"/>
          <p:cNvSpPr/>
          <p:nvPr userDrawn="1"/>
        </p:nvSpPr>
        <p:spPr>
          <a:xfrm>
            <a:off x="-2553417" y="2161450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-2553417" y="4838976"/>
            <a:ext cx="2052348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Справа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от слайдов приведены ключевые комментарии по их заполнению</a:t>
            </a:r>
            <a:endParaRPr lang="ru-RU" sz="1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-2553417" y="4424777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5" name="Прямоугольник 24"/>
          <p:cNvSpPr/>
          <p:nvPr userDrawn="1"/>
        </p:nvSpPr>
        <p:spPr>
          <a:xfrm>
            <a:off x="12360713" y="72874"/>
            <a:ext cx="2447489" cy="48218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Внизу на каждом слайде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указаны </a:t>
            </a:r>
            <a:r>
              <a:rPr lang="ru-RU" sz="1000" b="1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Ответственные подразделения - </a:t>
            </a:r>
            <a:r>
              <a:rPr lang="ru-RU" sz="1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подразделения ГО ГМК</a:t>
            </a:r>
            <a:r>
              <a:rPr lang="ru-RU" sz="100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НН, ответственные за верификацию и подтверждение данных на слайде </a:t>
            </a:r>
            <a:r>
              <a:rPr lang="ru-RU" sz="1000" b="1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соответствии со своей функциональной зоной и отраслевой принадлежностью проекта: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ДИАК – Департамент инвестиционного анализа и контроля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ДСП – Департамент стратегического планирования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ДЭн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Департамент энергетики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ДЭк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Департамент экологии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 – Департамент логистики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ПТД - Производственно-технический департамент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ЭД – Экономический департамент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ДМТО – Департамент материально-технического обеспечения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ДКП – Департамент кадровой политики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ДПА – Департамент производственных активов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ЦТЭ – Центр технической экспертизы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ДУСП – Департамент управления стратегическими проектами</a:t>
            </a:r>
            <a:endParaRPr lang="en-US" sz="1000" b="0" baseline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ПД – Правовой департамент</a:t>
            </a:r>
            <a:endParaRPr lang="ru-RU" sz="1000" b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Прямоугольник 31"/>
          <p:cNvSpPr/>
          <p:nvPr userDrawn="1"/>
        </p:nvSpPr>
        <p:spPr>
          <a:xfrm>
            <a:off x="-2553417" y="3640465"/>
            <a:ext cx="2356541" cy="6668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материалах выделяются пусковые комплексы проекта 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необходимости 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могут быть выделены этапы пускового комплекса</a:t>
            </a:r>
            <a:endParaRPr lang="ru-RU" sz="1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Овал 25"/>
          <p:cNvSpPr/>
          <p:nvPr userDrawn="1"/>
        </p:nvSpPr>
        <p:spPr>
          <a:xfrm>
            <a:off x="-2552423" y="3238076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8" name="БК"/>
          <p:cNvSpPr/>
          <p:nvPr userDrawn="1"/>
        </p:nvSpPr>
        <p:spPr>
          <a:xfrm>
            <a:off x="926680" y="5202484"/>
            <a:ext cx="1035848" cy="31963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Шифр:</a:t>
            </a:r>
          </a:p>
        </p:txBody>
      </p:sp>
      <p:sp>
        <p:nvSpPr>
          <p:cNvPr id="29" name="БК"/>
          <p:cNvSpPr/>
          <p:nvPr userDrawn="1"/>
        </p:nvSpPr>
        <p:spPr>
          <a:xfrm>
            <a:off x="926682" y="4405256"/>
            <a:ext cx="1127863" cy="31963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Проект:</a:t>
            </a:r>
          </a:p>
        </p:txBody>
      </p:sp>
      <p:sp>
        <p:nvSpPr>
          <p:cNvPr id="33" name="Прямоугольник 32"/>
          <p:cNvSpPr/>
          <p:nvPr userDrawn="1"/>
        </p:nvSpPr>
        <p:spPr>
          <a:xfrm>
            <a:off x="-2571719" y="5828721"/>
            <a:ext cx="2356541" cy="76944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kern="1200" baseline="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Запрещено использование низкокачественного контента (сканы низкого качества и т.д.) – все показатели должны быть читаемы на распечатанном А4</a:t>
            </a:r>
          </a:p>
        </p:txBody>
      </p:sp>
      <p:sp>
        <p:nvSpPr>
          <p:cNvPr id="35" name="Овал 34"/>
          <p:cNvSpPr/>
          <p:nvPr userDrawn="1"/>
        </p:nvSpPr>
        <p:spPr>
          <a:xfrm>
            <a:off x="-2576940" y="5387110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30" name="БК"/>
          <p:cNvSpPr/>
          <p:nvPr userDrawn="1"/>
        </p:nvSpPr>
        <p:spPr>
          <a:xfrm>
            <a:off x="2207686" y="5671443"/>
            <a:ext cx="3693244" cy="216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rmAutofit/>
          </a:bodyPr>
          <a:lstStyle/>
          <a:p>
            <a:pPr algn="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Куратор проекта</a:t>
            </a:r>
          </a:p>
        </p:txBody>
      </p:sp>
      <p:sp>
        <p:nvSpPr>
          <p:cNvPr id="31" name="РП ФИО"/>
          <p:cNvSpPr>
            <a:spLocks noGrp="1"/>
          </p:cNvSpPr>
          <p:nvPr>
            <p:ph type="body" sz="quarter" idx="25" hasCustomPrompt="1"/>
          </p:nvPr>
        </p:nvSpPr>
        <p:spPr>
          <a:xfrm>
            <a:off x="6118790" y="5673806"/>
            <a:ext cx="5724332" cy="216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>
                    <a:lumMod val="1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Фамилия И.О.</a:t>
            </a:r>
          </a:p>
        </p:txBody>
      </p:sp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66322E5E-B2CD-4CCC-9391-A41B41B0E69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366185" y="196776"/>
            <a:ext cx="2715436" cy="576000"/>
          </a:xfrm>
          <a:prstGeom prst="rect">
            <a:avLst/>
          </a:prstGeom>
        </p:spPr>
      </p:pic>
      <p:sp>
        <p:nvSpPr>
          <p:cNvPr id="8" name="Прямоугольник 7" hidden="1">
            <a:extLst>
              <a:ext uri="{FF2B5EF4-FFF2-40B4-BE49-F238E27FC236}">
                <a16:creationId xmlns:a16="http://schemas.microsoft.com/office/drawing/2014/main" id="{4B84FA76-6167-4359-B823-DFC08EA9F5B1}"/>
              </a:ext>
            </a:extLst>
          </p:cNvPr>
          <p:cNvSpPr/>
          <p:nvPr userDrawn="1"/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rtl="0">
              <a:spcBef>
                <a:spcPts val="1200"/>
              </a:spcBef>
              <a:buFont typeface="Arial" panose="020B0604020202020204" pitchFamily="34" charset="0"/>
              <a:buNone/>
            </a:pPr>
            <a:endParaRPr kumimoji="0" lang="ru-RU" sz="1800" b="0" i="0" u="none" kern="1200" cap="none" spc="0" baseline="0" dirty="0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7513745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39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_Титульный слайд_свое_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142752441"/>
              </p:ext>
            </p:extLst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42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Рисунок 6">
            <a:extLst>
              <a:ext uri="{FF2B5EF4-FFF2-40B4-BE49-F238E27FC236}">
                <a16:creationId xmlns:a16="http://schemas.microsoft.com/office/drawing/2014/main" id="{13328F85-B30A-4B0F-BC5B-DA4E242EB97C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0" y="-1"/>
            <a:ext cx="12192000" cy="3906000"/>
          </a:xfrm>
          <a:prstGeom prst="rect">
            <a:avLst/>
          </a:prstGeom>
          <a:pattFill prst="wdUpDiag">
            <a:fgClr>
              <a:schemeClr val="bg1">
                <a:lumMod val="95000"/>
              </a:schemeClr>
            </a:fgClr>
            <a:bgClr>
              <a:schemeClr val="accent6">
                <a:lumMod val="20000"/>
                <a:lumOff val="80000"/>
              </a:schemeClr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Прямоугольник 3" hidden="1"/>
          <p:cNvSpPr/>
          <p:nvPr userDrawn="1">
            <p:custDataLst>
              <p:tags r:id="rId2"/>
            </p:custDataLst>
          </p:nvPr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1800" b="0" i="0" baseline="0" dirty="0" err="1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  <a:sym typeface="Tahoma" panose="020B0604030504040204" pitchFamily="34" charset="0"/>
            </a:endParaRPr>
          </a:p>
        </p:txBody>
      </p:sp>
      <p:sp>
        <p:nvSpPr>
          <p:cNvPr id="2" name="Прямоугольник 1" hidden="1"/>
          <p:cNvSpPr/>
          <p:nvPr userDrawn="1"/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1800" b="0" i="0" baseline="0" dirty="0" err="1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  <a:sym typeface="Tahoma" panose="020B0604030504040204" pitchFamily="34" charset="0"/>
            </a:endParaRPr>
          </a:p>
        </p:txBody>
      </p:sp>
      <p:sp>
        <p:nvSpPr>
          <p:cNvPr id="19" name="DraftNote"/>
          <p:cNvSpPr/>
          <p:nvPr userDrawn="1"/>
        </p:nvSpPr>
        <p:spPr>
          <a:xfrm>
            <a:off x="-2553418" y="-1"/>
            <a:ext cx="2461403" cy="974786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  <a:t>Шаблон применяется для </a:t>
            </a:r>
            <a:r>
              <a:rPr lang="ru-RU" sz="1000" b="1" i="0" u="none" dirty="0">
                <a:solidFill>
                  <a:srgbClr val="FF0000"/>
                </a:solidFill>
                <a:latin typeface="Arial" panose="020B0604020202020204" pitchFamily="34" charset="0"/>
              </a:rPr>
              <a:t>всех инвестиционных проектов</a:t>
            </a:r>
            <a: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  <a:t/>
            </a:r>
            <a:b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</a:br>
            <a:r>
              <a:rPr lang="ru-RU" sz="1000" b="0" dirty="0">
                <a:solidFill>
                  <a:srgbClr val="FF0000"/>
                </a:solidFill>
                <a:latin typeface="Arial" panose="020B0604020202020204" pitchFamily="34" charset="0"/>
              </a:rPr>
              <a:t>(кроме ИТ-проектов – по отдельному шаблону) </a:t>
            </a:r>
          </a:p>
        </p:txBody>
      </p:sp>
      <p:sp>
        <p:nvSpPr>
          <p:cNvPr id="11" name="Наименованик предприятия"/>
          <p:cNvSpPr>
            <a:spLocks noGrp="1"/>
          </p:cNvSpPr>
          <p:nvPr>
            <p:ph type="ctrTitle" hasCustomPrompt="1"/>
          </p:nvPr>
        </p:nvSpPr>
        <p:spPr>
          <a:xfrm>
            <a:off x="916801" y="4027399"/>
            <a:ext cx="10926317" cy="360000"/>
          </a:xfrm>
          <a:ln>
            <a:noFill/>
          </a:ln>
        </p:spPr>
        <p:txBody>
          <a:bodyPr vert="horz" wrap="square" anchor="ctr">
            <a:noAutofit/>
          </a:bodyPr>
          <a:lstStyle>
            <a:lvl1pPr algn="l">
              <a:spcBef>
                <a:spcPts val="0"/>
              </a:spcBef>
              <a:defRPr sz="1800" b="0" i="0" u="none" strike="noStrike">
                <a:solidFill>
                  <a:schemeClr val="tx1"/>
                </a:solidFill>
                <a:latin typeface="Tahoma" panose="020B0604030504040204" pitchFamily="34" charset="0"/>
              </a:defRPr>
            </a:lvl1pPr>
          </a:lstStyle>
          <a:p>
            <a:r>
              <a:rPr lang="ru-RU" dirty="0"/>
              <a:t>Наименование предприятия</a:t>
            </a:r>
          </a:p>
        </p:txBody>
      </p:sp>
      <p:sp>
        <p:nvSpPr>
          <p:cNvPr id="34" name="ШИФР"/>
          <p:cNvSpPr>
            <a:spLocks noGrp="1"/>
          </p:cNvSpPr>
          <p:nvPr>
            <p:ph type="body" sz="quarter" idx="19" hasCustomPrompt="1"/>
          </p:nvPr>
        </p:nvSpPr>
        <p:spPr>
          <a:xfrm>
            <a:off x="2195410" y="5224466"/>
            <a:ext cx="9647711" cy="360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>
              <a:defRPr lang="ru-RU" sz="18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«шифр»</a:t>
            </a:r>
          </a:p>
        </p:txBody>
      </p:sp>
      <p:sp>
        <p:nvSpPr>
          <p:cNvPr id="6" name="БК"/>
          <p:cNvSpPr/>
          <p:nvPr userDrawn="1"/>
        </p:nvSpPr>
        <p:spPr>
          <a:xfrm>
            <a:off x="2207686" y="6004394"/>
            <a:ext cx="3693244" cy="216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rmAutofit/>
          </a:bodyPr>
          <a:lstStyle/>
          <a:p>
            <a:pPr algn="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kern="1200" dirty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Руководитель проекта</a:t>
            </a:r>
          </a:p>
        </p:txBody>
      </p:sp>
      <p:sp>
        <p:nvSpPr>
          <p:cNvPr id="37" name="РП ФИО"/>
          <p:cNvSpPr>
            <a:spLocks noGrp="1"/>
          </p:cNvSpPr>
          <p:nvPr>
            <p:ph type="body" sz="quarter" idx="20" hasCustomPrompt="1"/>
          </p:nvPr>
        </p:nvSpPr>
        <p:spPr>
          <a:xfrm>
            <a:off x="6118790" y="6006757"/>
            <a:ext cx="5724332" cy="216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>
                    <a:lumMod val="1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Фамилия И.О.</a:t>
            </a:r>
          </a:p>
        </p:txBody>
      </p:sp>
      <p:sp>
        <p:nvSpPr>
          <p:cNvPr id="17" name="Название проекта"/>
          <p:cNvSpPr>
            <a:spLocks noGrp="1"/>
          </p:cNvSpPr>
          <p:nvPr>
            <p:ph type="body" sz="quarter" idx="22" hasCustomPrompt="1"/>
          </p:nvPr>
        </p:nvSpPr>
        <p:spPr>
          <a:xfrm>
            <a:off x="2195410" y="4481805"/>
            <a:ext cx="9647711" cy="67604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t">
            <a:noAutofit/>
          </a:bodyPr>
          <a:lstStyle>
            <a:lvl1pPr algn="l">
              <a:defRPr lang="ru-RU" sz="18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«Название проекта»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endParaRPr lang="ru-RU" dirty="0"/>
          </a:p>
        </p:txBody>
      </p:sp>
      <p:sp>
        <p:nvSpPr>
          <p:cNvPr id="16" name="ШИФР"/>
          <p:cNvSpPr>
            <a:spLocks noGrp="1"/>
          </p:cNvSpPr>
          <p:nvPr>
            <p:ph type="body" sz="quarter" idx="24" hasCustomPrompt="1"/>
          </p:nvPr>
        </p:nvSpPr>
        <p:spPr>
          <a:xfrm>
            <a:off x="2207686" y="6399870"/>
            <a:ext cx="9635436" cy="26885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Месяц, 20ХХ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-2573931" y="2584058"/>
            <a:ext cx="2358753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копировании, дублировании или создании новых слайдов обязательно применять макет – </a:t>
            </a:r>
            <a:r>
              <a:rPr lang="ru-RU" sz="1000" b="0" u="none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«00_Только заголовок (Обязательный слайд)»</a:t>
            </a:r>
          </a:p>
        </p:txBody>
      </p:sp>
      <p:sp>
        <p:nvSpPr>
          <p:cNvPr id="20" name="Овал 19"/>
          <p:cNvSpPr/>
          <p:nvPr userDrawn="1"/>
        </p:nvSpPr>
        <p:spPr>
          <a:xfrm>
            <a:off x="-2592655" y="2202774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-2574352" y="4843834"/>
            <a:ext cx="2052348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Справа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от слайдов приведены ключевые комментарии по их заполнению</a:t>
            </a:r>
            <a:endParaRPr lang="ru-RU" sz="1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-2574352" y="4429635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5" name="Прямоугольник 24"/>
          <p:cNvSpPr/>
          <p:nvPr userDrawn="1"/>
        </p:nvSpPr>
        <p:spPr>
          <a:xfrm>
            <a:off x="12360713" y="72874"/>
            <a:ext cx="2447489" cy="48218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Внизу на каждом слайде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указаны </a:t>
            </a:r>
            <a:r>
              <a:rPr lang="ru-RU" sz="1000" b="1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Ответственные подразделения - </a:t>
            </a:r>
            <a:r>
              <a:rPr lang="ru-RU" sz="1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подразделения ГО ГМК</a:t>
            </a:r>
            <a:r>
              <a:rPr lang="ru-RU" sz="100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НН, ответственные за верификацию и подтверждение данных на слайде </a:t>
            </a:r>
            <a:r>
              <a:rPr lang="ru-RU" sz="1000" b="1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соответствии со своей функциональной зоной и отраслевой принадлежностью проекта: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ДИАК – Департамент инвестиционного анализа и контроля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ДСП – Департамент стратегического планирования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ДЭн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Департамент энергетики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ДЭк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Департамент экологии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 – Департамент логистики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ПТД - Производственно-технический департамент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ЭД – Экономический департамент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ДМТО – Департамент материально-технического обеспечения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ДКП – Департамент кадровой политики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ДПА – Департамент производственных активов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ЦТЭ – Центр технической экспертизы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ДУСП – Департамент управления стратегическими проектами</a:t>
            </a:r>
            <a:endParaRPr lang="en-US" sz="1000" b="0" baseline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ПД – Правовой департамент</a:t>
            </a:r>
            <a:endParaRPr lang="ru-RU" sz="1000" b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Прямоугольник 31"/>
          <p:cNvSpPr/>
          <p:nvPr userDrawn="1"/>
        </p:nvSpPr>
        <p:spPr>
          <a:xfrm>
            <a:off x="-2592654" y="3681175"/>
            <a:ext cx="2356541" cy="6668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материалах выделяются пусковые комплексы проекта 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необходимости 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могут быть выделены этапы пускового комплекса</a:t>
            </a:r>
            <a:endParaRPr lang="ru-RU" sz="1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Овал 25"/>
          <p:cNvSpPr/>
          <p:nvPr userDrawn="1"/>
        </p:nvSpPr>
        <p:spPr>
          <a:xfrm>
            <a:off x="-2591660" y="3278786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8" name="БК"/>
          <p:cNvSpPr/>
          <p:nvPr userDrawn="1"/>
        </p:nvSpPr>
        <p:spPr>
          <a:xfrm>
            <a:off x="926680" y="5202484"/>
            <a:ext cx="1035848" cy="31963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Шифр:</a:t>
            </a:r>
          </a:p>
        </p:txBody>
      </p:sp>
      <p:sp>
        <p:nvSpPr>
          <p:cNvPr id="29" name="БК"/>
          <p:cNvSpPr/>
          <p:nvPr userDrawn="1"/>
        </p:nvSpPr>
        <p:spPr>
          <a:xfrm>
            <a:off x="926682" y="4405256"/>
            <a:ext cx="1127863" cy="31963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Проект:</a:t>
            </a:r>
          </a:p>
        </p:txBody>
      </p:sp>
      <p:sp>
        <p:nvSpPr>
          <p:cNvPr id="33" name="Прямоугольник 32"/>
          <p:cNvSpPr/>
          <p:nvPr userDrawn="1"/>
        </p:nvSpPr>
        <p:spPr>
          <a:xfrm>
            <a:off x="-2571719" y="5828721"/>
            <a:ext cx="2356541" cy="76944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kern="1200" baseline="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Запрещено использование низкокачественного контента (сканы низкого качества и т.д.) – все показатели должны быть читаемы на распечатанном А4</a:t>
            </a:r>
          </a:p>
        </p:txBody>
      </p:sp>
      <p:sp>
        <p:nvSpPr>
          <p:cNvPr id="35" name="Овал 34"/>
          <p:cNvSpPr/>
          <p:nvPr userDrawn="1"/>
        </p:nvSpPr>
        <p:spPr>
          <a:xfrm>
            <a:off x="-2576940" y="5387110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30" name="БК"/>
          <p:cNvSpPr/>
          <p:nvPr userDrawn="1"/>
        </p:nvSpPr>
        <p:spPr>
          <a:xfrm>
            <a:off x="2207686" y="5671443"/>
            <a:ext cx="3693244" cy="216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rmAutofit/>
          </a:bodyPr>
          <a:lstStyle/>
          <a:p>
            <a:pPr algn="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Куратор проекта</a:t>
            </a:r>
          </a:p>
        </p:txBody>
      </p:sp>
      <p:sp>
        <p:nvSpPr>
          <p:cNvPr id="31" name="РП ФИО"/>
          <p:cNvSpPr>
            <a:spLocks noGrp="1"/>
          </p:cNvSpPr>
          <p:nvPr>
            <p:ph type="body" sz="quarter" idx="25" hasCustomPrompt="1"/>
          </p:nvPr>
        </p:nvSpPr>
        <p:spPr>
          <a:xfrm>
            <a:off x="6118790" y="5673806"/>
            <a:ext cx="5724332" cy="216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>
                    <a:lumMod val="1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Фамилия И.О.</a:t>
            </a:r>
          </a:p>
        </p:txBody>
      </p:sp>
      <p:sp>
        <p:nvSpPr>
          <p:cNvPr id="8" name="Прямоугольник 7" hidden="1">
            <a:extLst>
              <a:ext uri="{FF2B5EF4-FFF2-40B4-BE49-F238E27FC236}">
                <a16:creationId xmlns:a16="http://schemas.microsoft.com/office/drawing/2014/main" id="{4B84FA76-6167-4359-B823-DFC08EA9F5B1}"/>
              </a:ext>
            </a:extLst>
          </p:cNvPr>
          <p:cNvSpPr/>
          <p:nvPr userDrawn="1"/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rtl="0">
              <a:spcBef>
                <a:spcPts val="1200"/>
              </a:spcBef>
              <a:buFont typeface="Arial" panose="020B0604020202020204" pitchFamily="34" charset="0"/>
              <a:buNone/>
            </a:pPr>
            <a:endParaRPr kumimoji="0" lang="ru-RU" sz="1800" b="0" i="0" u="none" kern="1200" cap="none" spc="0" baseline="0" dirty="0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535114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39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Периметр про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888545461"/>
              </p:ext>
            </p:extLst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9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8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chemeClr val="tx1"/>
                </a:solidFill>
              </a:rPr>
              <a:t>Периметр</a:t>
            </a:r>
            <a:r>
              <a:rPr lang="ru-RU" sz="2000" b="1" baseline="0" dirty="0">
                <a:solidFill>
                  <a:schemeClr val="tx1"/>
                </a:solidFill>
              </a:rPr>
              <a:t> проекта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81000" y="6568207"/>
            <a:ext cx="862118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ru-RU" sz="900" b="0" i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Ответственное подразделение ГО за верификацию слайда: </a:t>
            </a:r>
            <a:r>
              <a:rPr lang="ru-RU" sz="900" b="0" i="0" dirty="0" err="1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ДЭн</a:t>
            </a:r>
            <a:r>
              <a:rPr lang="ru-RU" sz="900" b="0" i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, </a:t>
            </a:r>
            <a:r>
              <a:rPr lang="ru-RU" sz="900" b="0" i="0" dirty="0" err="1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ДЭк</a:t>
            </a:r>
            <a:r>
              <a:rPr lang="ru-RU" sz="900" b="0" i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, ДЛ, ПТД, ДПА,</a:t>
            </a:r>
            <a:r>
              <a:rPr lang="ru-RU" sz="900" b="0" i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ДУСП/ННД</a:t>
            </a:r>
            <a:endParaRPr lang="ru-RU" sz="900" b="0" i="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-328200"/>
            <a:ext cx="336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0" name="Прямоугольник 13">
            <a:extLst>
              <a:ext uri="{FF2B5EF4-FFF2-40B4-BE49-F238E27FC236}">
                <a16:creationId xmlns:a16="http://schemas.microsoft.com/office/drawing/2014/main" id="{26FECC65-1C32-4ABF-A3EB-8C2794CBCCB7}"/>
              </a:ext>
            </a:extLst>
          </p:cNvPr>
          <p:cNvSpPr>
            <a:spLocks/>
          </p:cNvSpPr>
          <p:nvPr userDrawn="1"/>
        </p:nvSpPr>
        <p:spPr>
          <a:xfrm>
            <a:off x="12375591" y="1"/>
            <a:ext cx="2178609" cy="27494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900" b="1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На слайде отразить графическое</a:t>
            </a:r>
            <a:r>
              <a:rPr lang="ru-RU" sz="900" b="1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изображение (план, схему и пр.)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900" b="1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Перечень объектов привести в разрезе пусковых/ этапов/ проекта</a:t>
            </a:r>
            <a:endParaRPr lang="ru-RU" sz="900" b="1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9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Техническая схема/технологическая схема/ситуационный план</a:t>
            </a:r>
            <a:br>
              <a:rPr lang="ru-RU" sz="9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</a:br>
            <a:r>
              <a:rPr lang="ru-RU" sz="9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с указанием объектов и участков строительства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9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Рекомендуется</a:t>
            </a:r>
            <a:r>
              <a:rPr lang="ru-RU" sz="9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на схеме цветом/контуром выделять новые объекты строительства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9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В случае ЗНИ </a:t>
            </a:r>
            <a:r>
              <a:rPr lang="ru-RU" sz="900" b="0" kern="1200" baseline="0" dirty="0">
                <a:solidFill>
                  <a:schemeClr val="accent5"/>
                </a:solidFill>
                <a:latin typeface="+mn-lt"/>
                <a:ea typeface="+mn-ea"/>
                <a:cs typeface="Arial" panose="020B0604020202020204" pitchFamily="34" charset="0"/>
              </a:rPr>
              <a:t>изменения выделяются </a:t>
            </a:r>
            <a:r>
              <a:rPr lang="ru-RU" sz="9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отдельным цветом/контуром на схеме и выделяются в перечне объектов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900" b="1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При невозможности визуализации обязательно приводится перечень объектов, входящих в периметр проекта</a:t>
            </a:r>
          </a:p>
        </p:txBody>
      </p:sp>
      <p:sp>
        <p:nvSpPr>
          <p:cNvPr id="12" name="DraftNote"/>
          <p:cNvSpPr/>
          <p:nvPr userDrawn="1"/>
        </p:nvSpPr>
        <p:spPr>
          <a:xfrm>
            <a:off x="-1933575" y="150813"/>
            <a:ext cx="1841562" cy="647700"/>
          </a:xfrm>
          <a:prstGeom prst="homePlate">
            <a:avLst>
              <a:gd name="adj" fmla="val 16749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ОБЯЗАТЕЛЬНЫЙ СЛАЙД</a:t>
            </a:r>
          </a:p>
        </p:txBody>
      </p:sp>
    </p:spTree>
    <p:extLst>
      <p:ext uri="{BB962C8B-B14F-4D97-AF65-F5344CB8AC3E}">
        <p14:creationId xmlns:p14="http://schemas.microsoft.com/office/powerpoint/2010/main" val="202752783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022">
          <p15:clr>
            <a:srgbClr val="F26B43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Ключевые изменения по проект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7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5" name="Объект 4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 userDrawn="1"/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2000" b="0" i="0" baseline="0" dirty="0" err="1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  <a:sym typeface="Tahoma" panose="020B0604030504040204" pitchFamily="34" charset="0"/>
            </a:endParaRPr>
          </a:p>
        </p:txBody>
      </p:sp>
      <p:sp>
        <p:nvSpPr>
          <p:cNvPr id="4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2" name="Прямоугольник 1"/>
          <p:cNvSpPr>
            <a:spLocks/>
          </p:cNvSpPr>
          <p:nvPr userDrawn="1"/>
        </p:nvSpPr>
        <p:spPr>
          <a:xfrm>
            <a:off x="383118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chemeClr val="tx1"/>
                </a:solidFill>
              </a:rPr>
              <a:t>Ключевые изменения по проекту </a:t>
            </a:r>
          </a:p>
        </p:txBody>
      </p:sp>
      <p:sp>
        <p:nvSpPr>
          <p:cNvPr id="16" name="Прямоугольник 15"/>
          <p:cNvSpPr>
            <a:spLocks/>
          </p:cNvSpPr>
          <p:nvPr userDrawn="1"/>
        </p:nvSpPr>
        <p:spPr>
          <a:xfrm>
            <a:off x="0" y="-328200"/>
            <a:ext cx="524933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DraftNote"/>
          <p:cNvSpPr/>
          <p:nvPr userDrawn="1"/>
        </p:nvSpPr>
        <p:spPr>
          <a:xfrm>
            <a:off x="-2143125" y="150813"/>
            <a:ext cx="2051112" cy="647700"/>
          </a:xfrm>
          <a:prstGeom prst="homePlate">
            <a:avLst>
              <a:gd name="adj" fmla="val 16749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ОБЯЗАТЕЛЬНЫЙ СЛАЙД (заполняется</a:t>
            </a:r>
            <a:r>
              <a:rPr lang="ru-RU" sz="1000" b="1" baseline="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 при наличии изменений в проекте)</a:t>
            </a:r>
            <a:endParaRPr lang="ru-RU" sz="1000" b="1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381000" y="6568207"/>
            <a:ext cx="862118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ru-RU" sz="900" b="0" i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Ответственное подразделение ГО за верификацию слайда: </a:t>
            </a:r>
            <a:r>
              <a:rPr lang="ru-RU" sz="900" b="0" i="0" dirty="0" err="1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ДЭн</a:t>
            </a:r>
            <a:r>
              <a:rPr lang="ru-RU" sz="900" b="0" i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, </a:t>
            </a:r>
            <a:r>
              <a:rPr lang="ru-RU" sz="900" b="0" i="0" dirty="0" err="1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ДЭк</a:t>
            </a:r>
            <a:r>
              <a:rPr lang="ru-RU" sz="900" b="0" i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, ДЛ, ДСП, ПТД, ДУСП/ННД, СРМ</a:t>
            </a:r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-2143125" y="1307468"/>
            <a:ext cx="189866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Наборный текст: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шрифт — Tahoma Regular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кегль — 10-12 pt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цвет — черный </a:t>
            </a:r>
          </a:p>
        </p:txBody>
      </p:sp>
    </p:spTree>
    <p:extLst>
      <p:ext uri="{BB962C8B-B14F-4D97-AF65-F5344CB8AC3E}">
        <p14:creationId xmlns:p14="http://schemas.microsoft.com/office/powerpoint/2010/main" val="1983435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А_Ожидаемые эффекты_Коммерчески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1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 userDrawn="1"/>
        </p:nvSpPr>
        <p:spPr>
          <a:xfrm>
            <a:off x="-2121037" y="1269125"/>
            <a:ext cx="1898668" cy="8207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Наборный текст: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шрифт — Tahoma Regular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кегль — 9-10 pt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выравнивание — выключка по</a:t>
            </a:r>
            <a:r>
              <a:rPr lang="ru-RU" sz="800" b="0" baseline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центру</a:t>
            </a:r>
            <a:endParaRPr lang="ru-RU" sz="800" b="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цвет — черный </a:t>
            </a:r>
          </a:p>
        </p:txBody>
      </p:sp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8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chemeClr val="tx1"/>
                </a:solidFill>
              </a:rPr>
              <a:t>Ожидаемые эффекты</a:t>
            </a:r>
            <a:r>
              <a:rPr lang="ru-RU" sz="1600" dirty="0">
                <a:solidFill>
                  <a:schemeClr val="tx1"/>
                </a:solidFill>
              </a:rPr>
              <a:t/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(коммерческий</a:t>
            </a:r>
            <a:r>
              <a:rPr lang="ru-RU" sz="1600" baseline="0" dirty="0">
                <a:solidFill>
                  <a:schemeClr val="tx1"/>
                </a:solidFill>
              </a:rPr>
              <a:t> проект)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-1171703" y="1999863"/>
            <a:ext cx="728367" cy="180000"/>
          </a:xfrm>
          <a:prstGeom prst="rect">
            <a:avLst/>
          </a:prstGeom>
          <a:solidFill>
            <a:schemeClr val="tx1"/>
          </a:solidFill>
        </p:spPr>
        <p:txBody>
          <a:bodyPr vert="horz" lIns="0" tIns="0" rIns="0" bIns="0" rtlCol="0" anchor="ctr">
            <a:noAutofit/>
          </a:bodyPr>
          <a:lstStyle/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800" b="0" dirty="0">
                <a:solidFill>
                  <a:schemeClr val="bg1"/>
                </a:solidFill>
              </a:rPr>
              <a:t>RGB</a:t>
            </a:r>
            <a:r>
              <a:rPr lang="ru-RU" sz="800" b="0" baseline="0" dirty="0">
                <a:solidFill>
                  <a:schemeClr val="bg1"/>
                </a:solidFill>
              </a:rPr>
              <a:t> (0,0,0)</a:t>
            </a:r>
            <a:endParaRPr lang="ru-RU" sz="800" b="0" dirty="0">
              <a:solidFill>
                <a:schemeClr val="bg1"/>
              </a:solidFill>
            </a:endParaRPr>
          </a:p>
        </p:txBody>
      </p:sp>
      <p:sp>
        <p:nvSpPr>
          <p:cNvPr id="14" name="DraftNote"/>
          <p:cNvSpPr/>
          <p:nvPr userDrawn="1"/>
        </p:nvSpPr>
        <p:spPr>
          <a:xfrm>
            <a:off x="-2162175" y="3"/>
            <a:ext cx="1980944" cy="905691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C00000"/>
                </a:solidFill>
                <a:latin typeface="+mj-lt"/>
              </a:rPr>
              <a:t>ОБЯЗАТЕЛЬНЫЙ</a:t>
            </a:r>
            <a:r>
              <a:rPr lang="ru-RU" sz="1000" b="1" baseline="0" dirty="0">
                <a:solidFill>
                  <a:srgbClr val="C00000"/>
                </a:solidFill>
                <a:latin typeface="+mj-lt"/>
              </a:rPr>
              <a:t> СЛАЙД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00" dirty="0">
                <a:solidFill>
                  <a:srgbClr val="C00000"/>
                </a:solidFill>
                <a:latin typeface="+mj-lt"/>
              </a:rPr>
              <a:t>ФОРМАТ ДЛЯ</a:t>
            </a:r>
            <a:br>
              <a:rPr lang="ru-RU" sz="1000" dirty="0">
                <a:solidFill>
                  <a:srgbClr val="C00000"/>
                </a:solidFill>
                <a:latin typeface="+mj-lt"/>
              </a:rPr>
            </a:br>
            <a:r>
              <a:rPr lang="ru-RU" sz="1000" b="1" dirty="0">
                <a:solidFill>
                  <a:srgbClr val="C00000"/>
                </a:solidFill>
                <a:latin typeface="+mj-lt"/>
              </a:rPr>
              <a:t>КОММЕРЧЕСКИХ </a:t>
            </a:r>
            <a:r>
              <a:rPr lang="ru-RU" sz="1000" dirty="0">
                <a:solidFill>
                  <a:srgbClr val="C00000"/>
                </a:solidFill>
                <a:latin typeface="+mj-lt"/>
              </a:rPr>
              <a:t>ПРОЕКТОВ</a:t>
            </a:r>
            <a:endParaRPr lang="ru-RU" sz="10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5" name="Прямоугольник 14"/>
          <p:cNvSpPr>
            <a:spLocks/>
          </p:cNvSpPr>
          <p:nvPr userDrawn="1"/>
        </p:nvSpPr>
        <p:spPr>
          <a:xfrm>
            <a:off x="0" y="-328200"/>
            <a:ext cx="432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рямоугольник 6">
            <a:extLst>
              <a:ext uri="{FF2B5EF4-FFF2-40B4-BE49-F238E27FC236}">
                <a16:creationId xmlns:a16="http://schemas.microsoft.com/office/drawing/2014/main" id="{B9D55A77-5076-4845-8F51-7ABE758236DF}"/>
              </a:ext>
            </a:extLst>
          </p:cNvPr>
          <p:cNvSpPr>
            <a:spLocks/>
          </p:cNvSpPr>
          <p:nvPr userDrawn="1"/>
        </p:nvSpPr>
        <p:spPr>
          <a:xfrm>
            <a:off x="12375592" y="19458"/>
            <a:ext cx="2759633" cy="5201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9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Слайд формируется по ПК, при наличии нескольких ПК – формируется сводный слайд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9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</a:t>
            </a:r>
            <a:r>
              <a:rPr lang="ru-RU" sz="9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ru-RU" sz="9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таблице целевых</a:t>
            </a:r>
            <a:r>
              <a:rPr lang="ru-RU" sz="9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показателей </a:t>
            </a:r>
            <a:r>
              <a:rPr lang="ru-RU" sz="9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указываются изменения натуральных показателей деятельности</a:t>
            </a:r>
            <a:br>
              <a:rPr lang="ru-RU" sz="9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</a:br>
            <a:r>
              <a:rPr lang="ru-RU" sz="9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и значения ожидаемых эффектов (в т.ч. объем вскрываемых запасов, проектная мощность, снижение объемов потребления, размер экономии затрат, снижение потерь и т.д.)</a:t>
            </a:r>
          </a:p>
          <a:p>
            <a:pPr>
              <a:spcBef>
                <a:spcPts val="600"/>
              </a:spcBef>
              <a:spcAft>
                <a:spcPts val="200"/>
              </a:spcAft>
            </a:pPr>
            <a:r>
              <a:rPr lang="ru-RU" sz="9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 таблице перечь показателей приведен в качестве примера и  изменяется в зависимости от специфики проекта </a:t>
            </a:r>
          </a:p>
          <a:p>
            <a:pPr>
              <a:spcBef>
                <a:spcPts val="600"/>
              </a:spcBef>
              <a:spcAft>
                <a:spcPts val="200"/>
              </a:spcAft>
            </a:pPr>
            <a:r>
              <a:rPr lang="ru-RU" sz="9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Таблица</a:t>
            </a:r>
            <a:r>
              <a:rPr lang="ru-RU" sz="9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с показателями социального эффекта заполняется при наличии такового. При отсутствии данных эффектов, таблица удаляется.</a:t>
            </a:r>
          </a:p>
          <a:p>
            <a:pPr>
              <a:spcBef>
                <a:spcPts val="600"/>
              </a:spcBef>
              <a:spcAft>
                <a:spcPts val="200"/>
              </a:spcAft>
            </a:pPr>
            <a:r>
              <a:rPr lang="ru-RU" sz="9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Столбец с показателями До реализации проекта заполняется </a:t>
            </a:r>
            <a:r>
              <a:rPr lang="ru-RU" sz="900" b="0" u="sng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только </a:t>
            </a:r>
            <a:r>
              <a:rPr lang="ru-RU" sz="900" b="0" u="none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при наличии базового варианта. В случае отсутствия – удаляется</a:t>
            </a:r>
            <a:endParaRPr lang="ru-RU" sz="900" b="0" u="sng" baseline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900" b="1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Данные таблиц заполняются в зависимости от фазы проекта на основании имеющегося источника данных (не ограничиваясь): ТЭР, ТЭО, ПСД и пр.</a:t>
            </a:r>
          </a:p>
          <a:p>
            <a:pPr>
              <a:spcBef>
                <a:spcPts val="600"/>
              </a:spcBef>
              <a:spcAft>
                <a:spcPts val="200"/>
              </a:spcAft>
              <a:defRPr/>
            </a:pPr>
            <a:r>
              <a:rPr lang="ru-RU" sz="900" b="1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Источник данных должен быть указан в соответствующем столбце</a:t>
            </a:r>
            <a:endParaRPr lang="ru-RU" sz="900" b="1" baseline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900" b="1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 случае полного отсутствия данных вместо таблицы/таблиц указывается причина отсутствия и поясняется когда и по результатам чего они ожидаются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9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Операционные показатели заполняются в стоп-ценах текущего года. Для стоп-цен используется год принятия решения о переходе проекта на соответствующую фазу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2A89A1-0167-4319-8D7D-F72A2329C1DD}"/>
              </a:ext>
            </a:extLst>
          </p:cNvPr>
          <p:cNvSpPr txBox="1"/>
          <p:nvPr userDrawn="1"/>
        </p:nvSpPr>
        <p:spPr>
          <a:xfrm>
            <a:off x="12375590" y="5269398"/>
            <a:ext cx="2759635" cy="147732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900" b="1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Себестоимость передела – </a:t>
            </a:r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указывается для тех переделов, на которых происходит изменение технологии / процессов в соответствии с проектом (напр. Для горного проекта – с/с добычи, для проекта ОФ – с/с обогащения и т.п.).</a:t>
            </a:r>
          </a:p>
          <a:p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Ремонты указываются при замене оборудования.</a:t>
            </a:r>
          </a:p>
          <a:p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Себестоимость производства указывается для затрат по проекту в целом для полного года работы на полной мощности.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381000" y="6568207"/>
            <a:ext cx="862118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ru-RU" sz="900" b="0" i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Ответственное подразделение ГО за верификацию слайда: ПТД, ДМР, ДСП, </a:t>
            </a:r>
            <a:r>
              <a:rPr lang="ru-RU" sz="900" b="0" i="0" dirty="0" err="1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ДЭн</a:t>
            </a:r>
            <a:r>
              <a:rPr lang="ru-RU" sz="900" b="0" i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, </a:t>
            </a:r>
            <a:r>
              <a:rPr lang="ru-RU" sz="900" b="0" i="0" dirty="0" err="1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ДЭк</a:t>
            </a:r>
            <a:r>
              <a:rPr lang="ru-RU" sz="900" b="0" i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, ЭД, ДЛ, ДПА</a:t>
            </a:r>
          </a:p>
        </p:txBody>
      </p:sp>
    </p:spTree>
    <p:extLst>
      <p:ext uri="{BB962C8B-B14F-4D97-AF65-F5344CB8AC3E}">
        <p14:creationId xmlns:p14="http://schemas.microsoft.com/office/powerpoint/2010/main" val="568905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В_Ожидаемые эффекты_Обязательны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75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8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2000" b="1" dirty="0">
                <a:solidFill>
                  <a:schemeClr val="tx1"/>
                </a:solidFill>
              </a:rPr>
              <a:t>Ожидаемые эффекты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600" b="0" dirty="0">
                <a:solidFill>
                  <a:schemeClr val="tx1"/>
                </a:solidFill>
              </a:rPr>
              <a:t>(обязательный</a:t>
            </a:r>
            <a:r>
              <a:rPr lang="ru-RU" sz="1600" b="0" baseline="0" dirty="0">
                <a:solidFill>
                  <a:schemeClr val="tx1"/>
                </a:solidFill>
              </a:rPr>
              <a:t> проект)</a:t>
            </a:r>
            <a:endParaRPr lang="ru-RU" sz="1600" b="0" dirty="0">
              <a:solidFill>
                <a:schemeClr val="tx1"/>
              </a:solidFill>
            </a:endParaRP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17" name="Прямоугольник 16"/>
          <p:cNvSpPr>
            <a:spLocks/>
          </p:cNvSpPr>
          <p:nvPr userDrawn="1"/>
        </p:nvSpPr>
        <p:spPr>
          <a:xfrm>
            <a:off x="0" y="-328200"/>
            <a:ext cx="432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6">
            <a:extLst>
              <a:ext uri="{FF2B5EF4-FFF2-40B4-BE49-F238E27FC236}">
                <a16:creationId xmlns:a16="http://schemas.microsoft.com/office/drawing/2014/main" id="{D55966A5-F8FB-4D15-A6AE-71BDEF97EF58}"/>
              </a:ext>
            </a:extLst>
          </p:cNvPr>
          <p:cNvSpPr>
            <a:spLocks/>
          </p:cNvSpPr>
          <p:nvPr userDrawn="1"/>
        </p:nvSpPr>
        <p:spPr>
          <a:xfrm>
            <a:off x="12333687" y="4"/>
            <a:ext cx="2715813" cy="5201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200"/>
              </a:spcBef>
              <a:spcAft>
                <a:spcPts val="200"/>
              </a:spcAft>
            </a:pPr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Слайд формируется в разрезе ПК, при наличии нескольких ПК – формируется сводный слайд</a:t>
            </a:r>
            <a:endParaRPr lang="ru-RU" sz="900" b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algn="l">
              <a:spcBef>
                <a:spcPts val="200"/>
              </a:spcBef>
              <a:spcAft>
                <a:spcPts val="200"/>
              </a:spcAft>
            </a:pPr>
            <a:r>
              <a:rPr lang="ru-RU" sz="9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</a:t>
            </a:r>
            <a:r>
              <a:rPr lang="ru-RU" sz="9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ru-RU" sz="9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таблице целевых</a:t>
            </a:r>
            <a:r>
              <a:rPr lang="ru-RU" sz="9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показателей </a:t>
            </a:r>
            <a:r>
              <a:rPr lang="ru-RU" sz="9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указываются изменения натуральных показателей деятельности</a:t>
            </a:r>
            <a:br>
              <a:rPr lang="ru-RU" sz="9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</a:br>
            <a:r>
              <a:rPr lang="ru-RU" sz="9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и значения ожидаемых эффектов (в т.ч. </a:t>
            </a:r>
            <a:r>
              <a:rPr lang="ru-RU" sz="900" b="1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основные технические параметры</a:t>
            </a:r>
            <a:r>
              <a:rPr lang="ru-RU" sz="9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, размер вводимой мощности,</a:t>
            </a:r>
            <a:r>
              <a:rPr lang="ru-RU" sz="9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ru-RU" sz="9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снижение объемов потребления, размер экономии затрат, снижение потерь и т.д.)</a:t>
            </a:r>
          </a:p>
          <a:p>
            <a:pPr algn="l">
              <a:spcBef>
                <a:spcPts val="600"/>
              </a:spcBef>
              <a:spcAft>
                <a:spcPts val="200"/>
              </a:spcAft>
            </a:pPr>
            <a:r>
              <a:rPr lang="ru-RU" sz="9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Таблица</a:t>
            </a:r>
            <a:r>
              <a:rPr lang="ru-RU" sz="9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с показателями социального эффекта заполняется при наличии такового. При отсутствии данных эффектов, таблица удаляется.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900" b="1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Данные таблиц заполняются в зависимости от фазы проекта на основании имеющегося источника данных (ТЭР, ТЭО, ПСД и пр.).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900" b="1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Источник данных должен быть указан в соответствующем столбце</a:t>
            </a:r>
            <a:endParaRPr lang="ru-RU" sz="900" b="1" baseline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900" b="1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 случае полного отсутствия данных вместо таблицы/таблиц указывается причина отсутствия и поясняется когда и по результатам чего они ожидаются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900" b="1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 случае ЗНИ </a:t>
            </a:r>
            <a:r>
              <a:rPr lang="ru-RU" sz="9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приводится поясняющий комментарий по изменению по сравнению с предыдущим рассмотрением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9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Операционные показатели в стоп-ценах текущего года. Для стоп-цен используется год принятия решения о переходе проекта на соответствующую фазу</a:t>
            </a:r>
            <a:endParaRPr lang="en-US" sz="900" b="0" baseline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9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Если в рамках проекта производится замена оборудования, в перечень ожидаемых эффектов обязательно должен быть включен КИО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E60396-9F95-4067-9202-10FCF2A7BDAF}"/>
              </a:ext>
            </a:extLst>
          </p:cNvPr>
          <p:cNvSpPr txBox="1"/>
          <p:nvPr userDrawn="1"/>
        </p:nvSpPr>
        <p:spPr>
          <a:xfrm>
            <a:off x="12333688" y="5242173"/>
            <a:ext cx="2715813" cy="161582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indent="0" algn="l"/>
            <a:r>
              <a:rPr lang="ru-RU" sz="900" b="1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Себестоимость передела </a:t>
            </a:r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– указывается для тех переделов, на которых происходит изменение технологии / процессов в соответствии с проектом (напр. Для горного проекта – с/с добычи, для проекта ОФ – с/с обогащения и т.п.).</a:t>
            </a:r>
          </a:p>
          <a:p>
            <a:pPr algn="l"/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Ремонты указываются при замене оборудования.</a:t>
            </a:r>
          </a:p>
          <a:p>
            <a:pPr algn="l"/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Себестоимость производства указывается для затрат по проекту в целом для полного года работы на полной мощности.</a:t>
            </a:r>
            <a:endParaRPr lang="ru-RU" sz="50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9" name="DraftNote"/>
          <p:cNvSpPr/>
          <p:nvPr userDrawn="1"/>
        </p:nvSpPr>
        <p:spPr>
          <a:xfrm>
            <a:off x="-2028825" y="150813"/>
            <a:ext cx="1936812" cy="647700"/>
          </a:xfrm>
          <a:prstGeom prst="homePlate">
            <a:avLst>
              <a:gd name="adj" fmla="val 16749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ОБЯЗАТЕЛЬНЫЙ СЛАЙД</a:t>
            </a:r>
          </a:p>
          <a:p>
            <a:pPr algn="l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ru-RU" sz="1000" b="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ФОРМАТ </a:t>
            </a:r>
            <a:r>
              <a:rPr lang="ru-RU" sz="10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ОБЯЗАТЕЛЬНЫХ</a:t>
            </a:r>
            <a:r>
              <a:rPr lang="ru-RU" sz="1000" b="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 ПРОЕКТОВ</a:t>
            </a:r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-1990681" y="1050293"/>
            <a:ext cx="189866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Наборный текст: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шрифт — Tahoma Regular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кегль — 10-12 pt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цвет — черный 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381000" y="6568207"/>
            <a:ext cx="862118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ru-RU" sz="900" b="0" i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Ответственное подразделение ГО за верификацию слайда: ПТД, ДСП, </a:t>
            </a:r>
            <a:r>
              <a:rPr lang="ru-RU" sz="900" b="0" i="0" dirty="0" err="1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ДЭн</a:t>
            </a:r>
            <a:r>
              <a:rPr lang="ru-RU" sz="900" b="0" i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, </a:t>
            </a:r>
            <a:r>
              <a:rPr lang="ru-RU" sz="900" b="0" i="0" dirty="0" err="1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ДЭк</a:t>
            </a:r>
            <a:r>
              <a:rPr lang="ru-RU" sz="900" b="0" i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, ЭД, ДЛ, ДПА</a:t>
            </a:r>
          </a:p>
        </p:txBody>
      </p:sp>
    </p:spTree>
    <p:extLst>
      <p:ext uri="{BB962C8B-B14F-4D97-AF65-F5344CB8AC3E}">
        <p14:creationId xmlns:p14="http://schemas.microsoft.com/office/powerpoint/2010/main" val="3662941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Ключевые параметры про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99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8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chemeClr val="tx1"/>
                </a:solidFill>
              </a:rPr>
              <a:t>Ключевые показатели эффективности</a:t>
            </a:r>
          </a:p>
        </p:txBody>
      </p:sp>
      <p:sp>
        <p:nvSpPr>
          <p:cNvPr id="6" name="DraftNote"/>
          <p:cNvSpPr/>
          <p:nvPr userDrawn="1"/>
        </p:nvSpPr>
        <p:spPr>
          <a:xfrm>
            <a:off x="-1977081" y="1"/>
            <a:ext cx="1795849" cy="561974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C00000"/>
                </a:solidFill>
                <a:latin typeface="+mj-lt"/>
              </a:rPr>
              <a:t>ОБЯЗАТЕЛЬНЫЙ</a:t>
            </a:r>
            <a:r>
              <a:rPr lang="ru-RU" sz="1000" b="1" baseline="0" dirty="0">
                <a:solidFill>
                  <a:srgbClr val="C00000"/>
                </a:solidFill>
                <a:latin typeface="+mj-lt"/>
              </a:rPr>
              <a:t> СЛАЙД</a:t>
            </a:r>
            <a:endParaRPr lang="ru-RU" sz="10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12" name="Прямоугольник 11"/>
          <p:cNvSpPr>
            <a:spLocks/>
          </p:cNvSpPr>
          <p:nvPr userDrawn="1"/>
        </p:nvSpPr>
        <p:spPr>
          <a:xfrm>
            <a:off x="0" y="-328200"/>
            <a:ext cx="336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6">
            <a:extLst>
              <a:ext uri="{FF2B5EF4-FFF2-40B4-BE49-F238E27FC236}">
                <a16:creationId xmlns:a16="http://schemas.microsoft.com/office/drawing/2014/main" id="{83DEED35-405E-4914-BE50-12BFC897D315}"/>
              </a:ext>
            </a:extLst>
          </p:cNvPr>
          <p:cNvSpPr>
            <a:spLocks/>
          </p:cNvSpPr>
          <p:nvPr userDrawn="1"/>
        </p:nvSpPr>
        <p:spPr>
          <a:xfrm>
            <a:off x="12339559" y="41038"/>
            <a:ext cx="2919491" cy="68531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6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</a:t>
            </a:r>
            <a:r>
              <a:rPr lang="ru-RU" sz="8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ru-RU" sz="8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случае если проект выносится </a:t>
            </a:r>
            <a:r>
              <a:rPr lang="ru-RU" sz="800" b="1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первый раз </a:t>
            </a:r>
            <a:r>
              <a:rPr lang="ru-RU" sz="8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 ТЭП заполняется столбец «Текущее значение», остальные столбцы удаляются</a:t>
            </a:r>
          </a:p>
          <a:p>
            <a:pPr>
              <a:spcBef>
                <a:spcPts val="6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 случае если проект выносится </a:t>
            </a:r>
            <a:r>
              <a:rPr lang="ru-RU" sz="800" b="1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второй раз </a:t>
            </a:r>
            <a:r>
              <a:rPr lang="ru-RU" sz="8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 ТЭП заполняются два</a:t>
            </a:r>
            <a:r>
              <a:rPr lang="ru-RU" sz="8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ru-RU" sz="8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столбца «Текущее значение» и столбец с общим названием «1 / Последний ИПК/ИК».</a:t>
            </a:r>
          </a:p>
          <a:p>
            <a:pPr lvl="0">
              <a:spcBef>
                <a:spcPts val="200"/>
              </a:spcBef>
              <a:spcAft>
                <a:spcPts val="200"/>
              </a:spcAft>
              <a:defRPr/>
            </a:pPr>
            <a:r>
              <a:rPr lang="ru-RU" sz="8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Показатели по первому ИК приводятся в соответствии с материалами по проекту в которых они были представлены впервые</a:t>
            </a:r>
          </a:p>
          <a:p>
            <a:pPr lvl="0">
              <a:spcBef>
                <a:spcPts val="200"/>
              </a:spcBef>
              <a:spcAft>
                <a:spcPts val="200"/>
              </a:spcAft>
              <a:defRPr/>
            </a:pPr>
            <a:r>
              <a:rPr lang="ru-RU" sz="8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Для проектов 2013 года и ранее рекомендуется отражать ТЭП на дату 1 ИК с указанием соответствующего комментария и года ИК</a:t>
            </a:r>
          </a:p>
          <a:p>
            <a:pPr>
              <a:spcBef>
                <a:spcPts val="6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Лишние</a:t>
            </a:r>
            <a:r>
              <a:rPr lang="ru-RU" sz="8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столбцы удаляются или не заполняются.  В случае </a:t>
            </a:r>
            <a:r>
              <a:rPr lang="ru-RU" sz="800" b="0" baseline="0" dirty="0" err="1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незаполнения</a:t>
            </a:r>
            <a:r>
              <a:rPr lang="ru-RU" sz="8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какие-либо символы/значения должны быть удалены/отсутствовать.</a:t>
            </a:r>
          </a:p>
          <a:p>
            <a:pPr>
              <a:spcBef>
                <a:spcPts val="600"/>
              </a:spcBef>
              <a:spcAft>
                <a:spcPts val="200"/>
              </a:spcAft>
            </a:pPr>
            <a:r>
              <a:rPr lang="ru-RU" sz="8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Общая стоимость проекта приводится в номинальных ценах (без НДС)</a:t>
            </a:r>
            <a:endParaRPr lang="en-US" sz="80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200"/>
              </a:spcAft>
            </a:pPr>
            <a:r>
              <a:rPr lang="en-US" sz="800" b="1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OPEX (</a:t>
            </a:r>
            <a:r>
              <a:rPr lang="ru-RU" sz="800" b="1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на</a:t>
            </a:r>
            <a:r>
              <a:rPr lang="ru-RU" sz="800" b="1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инвестиционной фазе)</a:t>
            </a:r>
            <a:r>
              <a:rPr lang="ru-RU" sz="8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– сумма операционных (не капитализируемых) затрат включаемых в бюджет проекта (например ЗИП, обучение)</a:t>
            </a:r>
          </a:p>
          <a:p>
            <a:pPr>
              <a:spcBef>
                <a:spcPts val="600"/>
              </a:spcBef>
              <a:spcAft>
                <a:spcPts val="200"/>
              </a:spcAft>
            </a:pPr>
            <a:r>
              <a:rPr lang="ru-RU" sz="800" b="1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Срок ввода</a:t>
            </a:r>
            <a:r>
              <a:rPr lang="ru-RU" sz="80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–</a:t>
            </a:r>
            <a:r>
              <a:rPr lang="ru-RU" sz="8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ru-RU" sz="80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 соответствии с планируемой датой получения соответствующих документов,</a:t>
            </a:r>
            <a:r>
              <a:rPr lang="ru-RU" sz="8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подтверждающих ввод объекта в эксплуатацию</a:t>
            </a:r>
            <a:endParaRPr lang="ru-RU" sz="800" baseline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200"/>
              </a:spcAft>
            </a:pPr>
            <a:r>
              <a:rPr lang="ru-RU" sz="800" b="1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Показатели </a:t>
            </a:r>
            <a:r>
              <a:rPr lang="en-US" sz="800" b="1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NPV</a:t>
            </a:r>
            <a:r>
              <a:rPr lang="ru-RU" sz="800" b="1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, </a:t>
            </a:r>
            <a:r>
              <a:rPr lang="en-US" sz="800" b="1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IRR</a:t>
            </a:r>
            <a:r>
              <a:rPr lang="ru-RU" sz="800" b="1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ru-RU" sz="8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для коммерческих проектов (удаляются для обязательных)</a:t>
            </a:r>
          </a:p>
          <a:p>
            <a:pPr>
              <a:spcBef>
                <a:spcPts val="600"/>
              </a:spcBef>
              <a:spcAft>
                <a:spcPts val="200"/>
              </a:spcAft>
            </a:pPr>
            <a:r>
              <a:rPr lang="ru-RU" sz="800" b="1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Показатель </a:t>
            </a:r>
            <a:r>
              <a:rPr lang="en-GB" sz="800" b="1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PV </a:t>
            </a:r>
            <a:r>
              <a:rPr lang="ru-RU" sz="8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заполняется для обязательных проектов (на весь срок</a:t>
            </a:r>
            <a:r>
              <a:rPr lang="ru-RU" sz="8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проекта)</a:t>
            </a:r>
            <a:r>
              <a:rPr lang="ru-RU" sz="8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(удаляется для коммерческих проектов)</a:t>
            </a:r>
            <a:endParaRPr lang="ru-RU" sz="800" b="0" baseline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Для проектов ГРР показатели</a:t>
            </a:r>
            <a:r>
              <a:rPr lang="ru-RU" sz="8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ru-RU" sz="8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экономической эффективности указываются  начиная с завершения стадии Оценочных работ </a:t>
            </a:r>
          </a:p>
          <a:p>
            <a:pPr>
              <a:spcBef>
                <a:spcPts val="6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Признак ИПК или ИК определяется и указывается в зависимости от крупности проекта (принятого решения)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 Текущих значениях в скобках указывается </a:t>
            </a:r>
            <a:r>
              <a:rPr lang="ru-RU" sz="800" b="1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отклонение по стоимости и срокам</a:t>
            </a:r>
            <a:r>
              <a:rPr lang="ru-RU" sz="8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(в любую сторону) от последнего ИПК/ИК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800" b="1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Классификация</a:t>
            </a:r>
            <a:r>
              <a:rPr lang="ru-RU" sz="800" b="1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проекта </a:t>
            </a:r>
            <a:r>
              <a:rPr lang="ru-RU" sz="8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приводится в соответствии с данными АСУ НСИ</a:t>
            </a:r>
            <a:endParaRPr lang="ru-RU" sz="800" b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800" b="1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</a:t>
            </a:r>
            <a:r>
              <a:rPr lang="ru-RU" sz="8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ru-RU" sz="800" b="1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Текущей фазе проекта </a:t>
            </a:r>
            <a:r>
              <a:rPr lang="ru-RU" sz="8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указывается: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- текущая фаза при отсутствии перехода на новую фазу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- «переход на фазу …» при рассмотрении</a:t>
            </a:r>
            <a:r>
              <a:rPr lang="ru-RU" sz="8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перехода на следующую фазу</a:t>
            </a:r>
            <a:endParaRPr lang="ru-RU" sz="800" b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Источники данных для слайда</a:t>
            </a:r>
            <a:r>
              <a:rPr lang="ru-RU" sz="8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(не ограничиваясь): АСУ ПБ, ФЭМ (АСУ ФЭМ), АСУ НСИ, ЦИП</a:t>
            </a:r>
            <a:endParaRPr lang="ru-RU" sz="800" b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-1977081" y="1326015"/>
            <a:ext cx="1898668" cy="8207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Наборный текст: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шрифт — Tahoma Regular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кегль — 10 pt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выравнивание — выключка по</a:t>
            </a:r>
            <a:r>
              <a:rPr lang="ru-RU" sz="800" b="0" baseline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центру</a:t>
            </a:r>
            <a:endParaRPr lang="ru-RU" sz="800" b="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цвет — черный </a:t>
            </a:r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-909597" y="2089863"/>
            <a:ext cx="728367" cy="180000"/>
          </a:xfrm>
          <a:prstGeom prst="rect">
            <a:avLst/>
          </a:prstGeom>
          <a:solidFill>
            <a:schemeClr val="tx1"/>
          </a:solidFill>
        </p:spPr>
        <p:txBody>
          <a:bodyPr vert="horz" lIns="0" tIns="0" rIns="0" bIns="0" rtlCol="0" anchor="ctr">
            <a:noAutofit/>
          </a:bodyPr>
          <a:lstStyle/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800" b="0" dirty="0">
                <a:solidFill>
                  <a:schemeClr val="bg1"/>
                </a:solidFill>
              </a:rPr>
              <a:t>RGB</a:t>
            </a:r>
            <a:r>
              <a:rPr lang="ru-RU" sz="800" b="0" baseline="0" dirty="0">
                <a:solidFill>
                  <a:schemeClr val="bg1"/>
                </a:solidFill>
              </a:rPr>
              <a:t> (0,0,0)</a:t>
            </a:r>
            <a:endParaRPr lang="ru-RU" sz="800" b="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81000" y="6568207"/>
            <a:ext cx="862118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ru-RU" sz="900" b="0" i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Ответственное подразделение ГО за верификацию слайда: </a:t>
            </a:r>
            <a:r>
              <a:rPr lang="ru-RU" sz="900" b="0" i="0" dirty="0" err="1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ДЭн</a:t>
            </a:r>
            <a:r>
              <a:rPr lang="ru-RU" sz="900" b="0" i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, </a:t>
            </a:r>
            <a:r>
              <a:rPr lang="ru-RU" sz="900" b="0" i="0" dirty="0" err="1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ДЭк</a:t>
            </a:r>
            <a:r>
              <a:rPr lang="ru-RU" sz="900" b="0" i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, ДЛ, ДСП, ДИАК, ПТД, ДПА, ДМР, ДУСП/ННД</a:t>
            </a:r>
          </a:p>
        </p:txBody>
      </p:sp>
    </p:spTree>
    <p:extLst>
      <p:ext uri="{BB962C8B-B14F-4D97-AF65-F5344CB8AC3E}">
        <p14:creationId xmlns:p14="http://schemas.microsoft.com/office/powerpoint/2010/main" val="1312222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ТЭП проекта (балансы мощностей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23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8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chemeClr val="tx1"/>
                </a:solidFill>
              </a:rPr>
              <a:t>Сводный баланс мощности, создаваемой в рамках проекта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8" name="Прямоугольник 7"/>
          <p:cNvSpPr>
            <a:spLocks/>
          </p:cNvSpPr>
          <p:nvPr userDrawn="1"/>
        </p:nvSpPr>
        <p:spPr>
          <a:xfrm>
            <a:off x="12375593" y="2"/>
            <a:ext cx="2616758" cy="38574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9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Привести графические перспективные балансы мощностей по вариантам: «с проектом» и «без проекта»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9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Слайд должен содержать следующую информацию: потребность в разрезе объектов-потребителей; покрытие мощности в разрезе источников с выделением мощности, создаваемой проектом-предметом рассмотрения на ИПК/ИК, и баланс. При необходимости в балансе отразить «коэффициенты неравномерности». Информация должна быть представлена в разбивке по годам (с текущего года на перспективу не менее 10 лет с момента</a:t>
            </a:r>
            <a:r>
              <a:rPr lang="ru-RU" sz="9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завершения проекта</a:t>
            </a:r>
            <a:r>
              <a:rPr lang="ru-RU" sz="9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) в табличной форме.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9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Представление</a:t>
            </a:r>
            <a:r>
              <a:rPr lang="ru-RU" sz="9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данных возможно на нескольких слайдах.</a:t>
            </a:r>
            <a:endParaRPr lang="ru-RU" sz="900" b="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9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Для проектов ТЭК источником данных для формирования балансов мощностей является актуальная версия «Энергомодуля» 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9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Привести выводы с описанием вида выявленного дефицита мощности, размера дефицита и его динамики в перспективе (по варианту «без проекта»). 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9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По варианту «с проектом» привести описание размера покрытия дефицита мощности в физическом и процентном соотношении.</a:t>
            </a:r>
          </a:p>
        </p:txBody>
      </p:sp>
      <p:sp>
        <p:nvSpPr>
          <p:cNvPr id="10" name="Прямоугольник 9"/>
          <p:cNvSpPr>
            <a:spLocks/>
          </p:cNvSpPr>
          <p:nvPr userDrawn="1"/>
        </p:nvSpPr>
        <p:spPr>
          <a:xfrm>
            <a:off x="0" y="-328200"/>
            <a:ext cx="336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DraftNote"/>
          <p:cNvSpPr/>
          <p:nvPr userDrawn="1"/>
        </p:nvSpPr>
        <p:spPr>
          <a:xfrm>
            <a:off x="-2209801" y="150813"/>
            <a:ext cx="2117787" cy="735012"/>
          </a:xfrm>
          <a:prstGeom prst="homePlate">
            <a:avLst>
              <a:gd name="adj" fmla="val 16749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C00000"/>
                </a:solidFill>
                <a:latin typeface="+mj-lt"/>
              </a:rPr>
              <a:t>ОБЯЗАТЕЛЬНЫЙ СЛАЙД </a:t>
            </a:r>
            <a:endParaRPr lang="ru-RU" sz="1000" b="1" dirty="0" smtClean="0">
              <a:solidFill>
                <a:srgbClr val="C00000"/>
              </a:solidFill>
              <a:latin typeface="+mj-lt"/>
            </a:endParaRPr>
          </a:p>
          <a:p>
            <a:pPr algn="l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1000" b="1" dirty="0" smtClean="0">
                <a:solidFill>
                  <a:srgbClr val="C00000"/>
                </a:solidFill>
                <a:latin typeface="+mj-lt"/>
              </a:rPr>
              <a:t>ДЛЯ </a:t>
            </a:r>
            <a:r>
              <a:rPr lang="ru-RU" sz="1000" b="1" dirty="0">
                <a:solidFill>
                  <a:srgbClr val="C00000"/>
                </a:solidFill>
                <a:latin typeface="+mj-lt"/>
              </a:rPr>
              <a:t>ПРОЕКТОВ, ВЛИЯЮЩИХ НА МОЩНОСТИ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381000" y="6568207"/>
            <a:ext cx="862118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ru-RU" sz="900" b="0" i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Ответственное подразделение ГО за верификацию слайда: ПТД, </a:t>
            </a:r>
            <a:r>
              <a:rPr lang="ru-RU" sz="900" b="0" i="0" dirty="0" err="1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ДЭн</a:t>
            </a:r>
            <a:r>
              <a:rPr lang="ru-RU" sz="900" b="0" i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, ДПА, ДСП, ДЛ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97292110"/>
              </p:ext>
            </p:extLst>
          </p:nvPr>
        </p:nvGraphicFramePr>
        <p:xfrm>
          <a:off x="12375593" y="4512600"/>
          <a:ext cx="2712007" cy="1854689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483282">
                  <a:extLst>
                    <a:ext uri="{9D8B030D-6E8A-4147-A177-3AD203B41FA5}">
                      <a16:colId xmlns:a16="http://schemas.microsoft.com/office/drawing/2014/main" val="4047073040"/>
                    </a:ext>
                  </a:extLst>
                </a:gridCol>
                <a:gridCol w="1228725">
                  <a:extLst>
                    <a:ext uri="{9D8B030D-6E8A-4147-A177-3AD203B41FA5}">
                      <a16:colId xmlns:a16="http://schemas.microsoft.com/office/drawing/2014/main" val="3770781023"/>
                    </a:ext>
                  </a:extLst>
                </a:gridCol>
              </a:tblGrid>
              <a:tr h="389173">
                <a:tc>
                  <a:txBody>
                    <a:bodyPr/>
                    <a:lstStyle/>
                    <a:p>
                      <a:r>
                        <a:rPr lang="ru-RU" sz="900" b="1" dirty="0">
                          <a:solidFill>
                            <a:schemeClr val="accent5"/>
                          </a:solidFill>
                        </a:rPr>
                        <a:t>Вид баланса</a:t>
                      </a:r>
                      <a:endParaRPr lang="en-US" sz="900" b="1" dirty="0">
                        <a:solidFill>
                          <a:schemeClr val="accent5"/>
                        </a:solidFill>
                      </a:endParaRPr>
                    </a:p>
                  </a:txBody>
                  <a:tcPr marL="48000" marR="48000" marT="36000" marB="36000">
                    <a:lnL w="63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1" dirty="0">
                          <a:solidFill>
                            <a:schemeClr val="accent5"/>
                          </a:solidFill>
                        </a:rPr>
                        <a:t>Ответственное подразделение за верификацию</a:t>
                      </a:r>
                      <a:endParaRPr lang="en-US" sz="900" b="1" dirty="0">
                        <a:solidFill>
                          <a:schemeClr val="accent5"/>
                        </a:solidFill>
                      </a:endParaRPr>
                    </a:p>
                  </a:txBody>
                  <a:tcPr marL="48000" marR="48000" marT="36000" marB="36000">
                    <a:lnL w="63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2285818"/>
                  </a:ext>
                </a:extLst>
              </a:tr>
              <a:tr h="540412">
                <a:tc>
                  <a:txBody>
                    <a:bodyPr/>
                    <a:lstStyle/>
                    <a:p>
                      <a:r>
                        <a:rPr lang="ru-RU" sz="900" b="0" dirty="0">
                          <a:solidFill>
                            <a:schemeClr val="accent5"/>
                          </a:solidFill>
                        </a:rPr>
                        <a:t>Баланс на</a:t>
                      </a:r>
                      <a:r>
                        <a:rPr lang="ru-RU" sz="900" b="0" baseline="0" dirty="0">
                          <a:solidFill>
                            <a:schemeClr val="accent5"/>
                          </a:solidFill>
                        </a:rPr>
                        <a:t> основе производственной Конфигурации Компании</a:t>
                      </a:r>
                      <a:endParaRPr lang="en-US" sz="900" b="0" dirty="0">
                        <a:solidFill>
                          <a:schemeClr val="accent5"/>
                        </a:solidFill>
                      </a:endParaRPr>
                    </a:p>
                  </a:txBody>
                  <a:tcPr marL="48000" marR="48000" marT="36000" marB="36000">
                    <a:lnL w="63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900" b="0" dirty="0">
                          <a:solidFill>
                            <a:schemeClr val="accent5"/>
                          </a:solidFill>
                        </a:rPr>
                        <a:t>ПТД, ДМР, ЦТЭ</a:t>
                      </a:r>
                      <a:endParaRPr lang="en-US" sz="900" b="0" dirty="0">
                        <a:solidFill>
                          <a:schemeClr val="accent5"/>
                        </a:solidFill>
                      </a:endParaRPr>
                    </a:p>
                  </a:txBody>
                  <a:tcPr marL="48000" marR="48000" marT="36000" marB="36000">
                    <a:lnL w="63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5033380"/>
                  </a:ext>
                </a:extLst>
              </a:tr>
              <a:tr h="830797">
                <a:tc>
                  <a:txBody>
                    <a:bodyPr/>
                    <a:lstStyle/>
                    <a:p>
                      <a:r>
                        <a:rPr lang="ru-RU" sz="900" b="0" dirty="0">
                          <a:solidFill>
                            <a:schemeClr val="accent5"/>
                          </a:solidFill>
                        </a:rPr>
                        <a:t>Баланс</a:t>
                      </a:r>
                      <a:r>
                        <a:rPr lang="ru-RU" sz="900" b="0" baseline="0" dirty="0">
                          <a:solidFill>
                            <a:schemeClr val="accent5"/>
                          </a:solidFill>
                        </a:rPr>
                        <a:t> оцениваемых ресурсов</a:t>
                      </a:r>
                    </a:p>
                    <a:p>
                      <a:pPr marL="85725" indent="-85725">
                        <a:buFont typeface="Arial" panose="020B0604020202020204" pitchFamily="34" charset="0"/>
                        <a:buChar char="•"/>
                      </a:pPr>
                      <a:r>
                        <a:rPr lang="ru-RU" sz="900" b="0" baseline="0" dirty="0">
                          <a:solidFill>
                            <a:schemeClr val="accent5"/>
                          </a:solidFill>
                        </a:rPr>
                        <a:t>энергетика</a:t>
                      </a:r>
                    </a:p>
                    <a:p>
                      <a:pPr marL="85725" indent="-85725">
                        <a:buFont typeface="Arial" panose="020B0604020202020204" pitchFamily="34" charset="0"/>
                        <a:buChar char="•"/>
                      </a:pPr>
                      <a:r>
                        <a:rPr lang="ru-RU" sz="900" b="0" baseline="0" dirty="0">
                          <a:solidFill>
                            <a:schemeClr val="accent5"/>
                          </a:solidFill>
                        </a:rPr>
                        <a:t>перевозка</a:t>
                      </a:r>
                    </a:p>
                    <a:p>
                      <a:pPr marL="85725" indent="-85725">
                        <a:buFont typeface="Arial" panose="020B0604020202020204" pitchFamily="34" charset="0"/>
                        <a:buChar char="•"/>
                      </a:pPr>
                      <a:r>
                        <a:rPr lang="ru-RU" sz="900" b="0" baseline="0" dirty="0">
                          <a:solidFill>
                            <a:schemeClr val="accent5"/>
                          </a:solidFill>
                        </a:rPr>
                        <a:t>инертные материалы </a:t>
                      </a:r>
                      <a:endParaRPr lang="en-US" sz="900" b="0" dirty="0">
                        <a:solidFill>
                          <a:schemeClr val="accent5"/>
                        </a:solidFill>
                      </a:endParaRPr>
                    </a:p>
                  </a:txBody>
                  <a:tcPr marL="48000" marR="48000" marT="36000" marB="36000">
                    <a:lnL w="63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dirty="0">
                          <a:solidFill>
                            <a:schemeClr val="accent5"/>
                          </a:solidFill>
                        </a:rPr>
                        <a:t/>
                      </a:r>
                      <a:br>
                        <a:rPr lang="en-US" sz="900" b="0" dirty="0">
                          <a:solidFill>
                            <a:schemeClr val="accent5"/>
                          </a:solidFill>
                        </a:rPr>
                      </a:br>
                      <a:r>
                        <a:rPr lang="ru-RU" sz="900" b="0" dirty="0" err="1">
                          <a:solidFill>
                            <a:schemeClr val="accent5"/>
                          </a:solidFill>
                        </a:rPr>
                        <a:t>ДЭн</a:t>
                      </a:r>
                      <a:endParaRPr lang="ru-RU" sz="900" b="0" dirty="0">
                        <a:solidFill>
                          <a:schemeClr val="accent5"/>
                        </a:solidFill>
                      </a:endParaRPr>
                    </a:p>
                    <a:p>
                      <a:r>
                        <a:rPr lang="ru-RU" sz="900" b="0" dirty="0">
                          <a:solidFill>
                            <a:schemeClr val="accent5"/>
                          </a:solidFill>
                        </a:rPr>
                        <a:t>ДЛ</a:t>
                      </a:r>
                    </a:p>
                    <a:p>
                      <a:r>
                        <a:rPr lang="ru-RU" sz="900" b="0" dirty="0">
                          <a:solidFill>
                            <a:schemeClr val="accent5"/>
                          </a:solidFill>
                        </a:rPr>
                        <a:t>НОК</a:t>
                      </a:r>
                    </a:p>
                    <a:p>
                      <a:r>
                        <a:rPr lang="ru-RU" sz="900" b="0" dirty="0">
                          <a:solidFill>
                            <a:schemeClr val="accent5"/>
                          </a:solidFill>
                        </a:rPr>
                        <a:t>ДСП</a:t>
                      </a:r>
                      <a:endParaRPr lang="en-US" sz="900" b="0" dirty="0">
                        <a:solidFill>
                          <a:schemeClr val="accent5"/>
                        </a:solidFill>
                      </a:endParaRPr>
                    </a:p>
                  </a:txBody>
                  <a:tcPr marL="48000" marR="48000" marT="36000" marB="36000">
                    <a:lnL w="63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4425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1563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_Текущий запро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47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8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chemeClr val="tx1"/>
                </a:solidFill>
              </a:rPr>
              <a:t>Текущий запрос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14" name="Прямоугольник 13"/>
          <p:cNvSpPr>
            <a:spLocks/>
          </p:cNvSpPr>
          <p:nvPr userDrawn="1"/>
        </p:nvSpPr>
        <p:spPr>
          <a:xfrm>
            <a:off x="0" y="-328200"/>
            <a:ext cx="336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DraftNote"/>
          <p:cNvSpPr/>
          <p:nvPr userDrawn="1"/>
        </p:nvSpPr>
        <p:spPr>
          <a:xfrm>
            <a:off x="-1905000" y="150813"/>
            <a:ext cx="1812987" cy="647700"/>
          </a:xfrm>
          <a:prstGeom prst="homePlate">
            <a:avLst>
              <a:gd name="adj" fmla="val 16749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C00000"/>
                </a:solidFill>
                <a:latin typeface="+mj-lt"/>
              </a:rPr>
              <a:t>ОБЯЗАТЕЛЬНЫЙ СЛАЙД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381000" y="6568207"/>
            <a:ext cx="862118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ru-RU" sz="900" b="0" i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Ответственное подразделение ГО за верификацию слайда: ДИАК, ЭД, ДСП, ДМТО, ДУСП/ННД</a:t>
            </a:r>
          </a:p>
        </p:txBody>
      </p:sp>
      <p:sp>
        <p:nvSpPr>
          <p:cNvPr id="9" name="Прямоугольник 11">
            <a:extLst>
              <a:ext uri="{FF2B5EF4-FFF2-40B4-BE49-F238E27FC236}">
                <a16:creationId xmlns:a16="http://schemas.microsoft.com/office/drawing/2014/main" id="{E3A06191-B10F-41EA-8562-FB898B02F0A2}"/>
              </a:ext>
            </a:extLst>
          </p:cNvPr>
          <p:cNvSpPr>
            <a:spLocks/>
          </p:cNvSpPr>
          <p:nvPr userDrawn="1"/>
        </p:nvSpPr>
        <p:spPr>
          <a:xfrm>
            <a:off x="12328700" y="-5843"/>
            <a:ext cx="2596975" cy="39344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9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 Сумме запроса</a:t>
            </a:r>
            <a:r>
              <a:rPr lang="ru-RU" sz="9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указывается полная сумма финансирования </a:t>
            </a:r>
            <a:r>
              <a:rPr lang="ru-RU" sz="900" b="1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начиная с начала текущего года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ru-RU" sz="900" b="0" baseline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9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При наличии дефицита по OPEX он также указывается обособленно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ru-RU" sz="900" b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tabLst/>
              <a:defRPr/>
            </a:pPr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 таблицах указывается сумма запроса на финансирование распределенная по годам</a:t>
            </a:r>
          </a:p>
          <a:p>
            <a:pPr lvl="0">
              <a:spcBef>
                <a:spcPts val="100"/>
              </a:spcBef>
              <a:spcAft>
                <a:spcPts val="100"/>
              </a:spcAft>
              <a:defRPr/>
            </a:pPr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Источники данных для слайда</a:t>
            </a:r>
            <a:b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</a:br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(не ограничиваясь): </a:t>
            </a:r>
          </a:p>
          <a:p>
            <a:pPr marL="171450" lvl="0" indent="-1714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/>
            </a:pPr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АСУ Бюджет</a:t>
            </a:r>
          </a:p>
          <a:p>
            <a:pPr marL="171450" lvl="0" indent="-1714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/>
            </a:pPr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КСГ</a:t>
            </a:r>
            <a:r>
              <a:rPr lang="en-US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(Primavera</a:t>
            </a:r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, </a:t>
            </a:r>
            <a:r>
              <a:rPr lang="en-US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MS Project)</a:t>
            </a:r>
            <a:endParaRPr lang="ru-RU" sz="90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marL="171450" lvl="0" indent="-1714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/>
            </a:pPr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АСУ ПБ</a:t>
            </a:r>
          </a:p>
          <a:p>
            <a:pPr marL="171450" lvl="0" indent="-1714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  <a:defRPr/>
            </a:pPr>
            <a:endParaRPr lang="ru-RU" sz="90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r>
              <a:rPr lang="ru-RU" sz="900" b="1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Текущий запрос </a:t>
            </a:r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включает все затраты, начиная с текущего года – сумму ранее утвержденных средств и объём дополнительного запрашиваемого финансирования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90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900" b="1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На основании данных текущего запроса формируется решение по утверждаемому финансированию в проекте протокольного решения</a:t>
            </a:r>
          </a:p>
          <a:p>
            <a:pPr marL="0" lvl="0" indent="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None/>
              <a:defRPr/>
            </a:pPr>
            <a:endParaRPr lang="ru-RU" sz="90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0466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A_Факторный анализ изменения ТЭП (1/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71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8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chemeClr val="tx1"/>
                </a:solidFill>
              </a:rPr>
              <a:t>Факторный анализ изменения КПЭ проекта </a:t>
            </a: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(1/2)</a:t>
            </a:r>
          </a:p>
          <a:p>
            <a:pPr algn="l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1600" b="0" dirty="0">
                <a:solidFill>
                  <a:schemeClr val="tx1"/>
                </a:solidFill>
              </a:rPr>
              <a:t>(от последнего ИПК/ИК)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8" name="Прямоугольник 7"/>
          <p:cNvSpPr>
            <a:spLocks/>
          </p:cNvSpPr>
          <p:nvPr userDrawn="1"/>
        </p:nvSpPr>
        <p:spPr>
          <a:xfrm>
            <a:off x="0" y="-328200"/>
            <a:ext cx="480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7A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6">
            <a:extLst>
              <a:ext uri="{FF2B5EF4-FFF2-40B4-BE49-F238E27FC236}">
                <a16:creationId xmlns:a16="http://schemas.microsoft.com/office/drawing/2014/main" id="{B51579FC-2EF1-4294-9980-DDF540C6EDD8}"/>
              </a:ext>
            </a:extLst>
          </p:cNvPr>
          <p:cNvSpPr>
            <a:spLocks/>
          </p:cNvSpPr>
          <p:nvPr userDrawn="1"/>
        </p:nvSpPr>
        <p:spPr>
          <a:xfrm>
            <a:off x="12273991" y="8470"/>
            <a:ext cx="2389556" cy="159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Источники данных для слайда</a:t>
            </a:r>
            <a:r>
              <a:rPr lang="ru-RU" sz="10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(не ограничиваясь):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0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ФЭМ (АСУ ФЭМ)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ru-RU" sz="100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Показатели по первому ИК приводятся в соответствии с материалами по проекту в которых они были представлены впервые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ru-RU" sz="1000" b="0" baseline="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" name="DraftNote"/>
          <p:cNvSpPr/>
          <p:nvPr userDrawn="1"/>
        </p:nvSpPr>
        <p:spPr>
          <a:xfrm>
            <a:off x="-2219325" y="150813"/>
            <a:ext cx="2127312" cy="647700"/>
          </a:xfrm>
          <a:prstGeom prst="homePlate">
            <a:avLst>
              <a:gd name="adj" fmla="val 16749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C00000"/>
                </a:solidFill>
                <a:latin typeface="+mj-lt"/>
              </a:rPr>
              <a:t>ТОЛЬКО ДЛЯ КОММЕРЧЕСКИХ ПРОЕКТОВ </a:t>
            </a:r>
          </a:p>
          <a:p>
            <a:pPr algn="l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1000" b="0" dirty="0">
                <a:solidFill>
                  <a:srgbClr val="C00000"/>
                </a:solidFill>
                <a:latin typeface="+mj-lt"/>
              </a:rPr>
              <a:t>ОБЯЗАТЕЛЬНЫЙ ПРИ НАЛИЧИИ ИЗМЕНЕНИЙ IRR/NPV ПРОЕКТА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381000" y="6568207"/>
            <a:ext cx="862118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ru-RU" sz="900" b="0" i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Ответственное подразделение ГО за верификацию слайда: ДСП</a:t>
            </a:r>
            <a:endParaRPr lang="ru-RU" sz="900" b="0" i="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640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B_Факторный анализ изменения ТЭП (1/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95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8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chemeClr val="tx1"/>
                </a:solidFill>
              </a:rPr>
              <a:t>Факторный анализ изменения КПЭ проекта </a:t>
            </a: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(2/2)</a:t>
            </a:r>
          </a:p>
          <a:p>
            <a:pPr algn="l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1600" dirty="0">
                <a:solidFill>
                  <a:schemeClr val="tx1"/>
                </a:solidFill>
              </a:rPr>
              <a:t>(от последнего ИПК/ИК)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9" name="Прямоугольник 6">
            <a:extLst>
              <a:ext uri="{FF2B5EF4-FFF2-40B4-BE49-F238E27FC236}">
                <a16:creationId xmlns:a16="http://schemas.microsoft.com/office/drawing/2014/main" id="{B51579FC-2EF1-4294-9980-DDF540C6EDD8}"/>
              </a:ext>
            </a:extLst>
          </p:cNvPr>
          <p:cNvSpPr>
            <a:spLocks/>
          </p:cNvSpPr>
          <p:nvPr userDrawn="1"/>
        </p:nvSpPr>
        <p:spPr>
          <a:xfrm>
            <a:off x="12273991" y="8470"/>
            <a:ext cx="2389556" cy="5129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Источники данных для слайда</a:t>
            </a:r>
            <a:r>
              <a:rPr lang="ru-RU" sz="1000" b="0" baseline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(не ограничиваясь):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000" b="0" baseline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ФЭМ (АСУ ФЭМ)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53237CB-2071-4703-B5B6-81322076848A}"/>
              </a:ext>
            </a:extLst>
          </p:cNvPr>
          <p:cNvSpPr>
            <a:spLocks/>
          </p:cNvSpPr>
          <p:nvPr userDrawn="1"/>
        </p:nvSpPr>
        <p:spPr>
          <a:xfrm>
            <a:off x="0" y="-328200"/>
            <a:ext cx="480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7B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DraftNote"/>
          <p:cNvSpPr/>
          <p:nvPr userDrawn="1"/>
        </p:nvSpPr>
        <p:spPr>
          <a:xfrm>
            <a:off x="-1981200" y="150813"/>
            <a:ext cx="1889187" cy="647700"/>
          </a:xfrm>
          <a:prstGeom prst="homePlate">
            <a:avLst>
              <a:gd name="adj" fmla="val 16749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ОБЯЗАТЕЛЬНЫЙ СЛАЙД ДЛЯ ПРОЕКТОВ МСК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381000" y="6568207"/>
            <a:ext cx="862118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ru-RU" sz="900" b="0" i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Ответственное подразделение ГО за верификацию слайда: ДСП</a:t>
            </a:r>
            <a:endParaRPr lang="ru-RU" sz="900" b="0" i="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769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Титульный слайд_добыч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977813411"/>
              </p:ext>
            </p:extLst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47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E1C2FB0-1E7B-4C5B-B805-D64D5FBD5A8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907536"/>
          </a:xfrm>
          <a:prstGeom prst="rect">
            <a:avLst/>
          </a:prstGeom>
        </p:spPr>
      </p:pic>
      <p:sp>
        <p:nvSpPr>
          <p:cNvPr id="4" name="Прямоугольник 3" hidden="1"/>
          <p:cNvSpPr/>
          <p:nvPr userDrawn="1">
            <p:custDataLst>
              <p:tags r:id="rId2"/>
            </p:custDataLst>
          </p:nvPr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1800" b="0" i="0" baseline="0" dirty="0" err="1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  <a:sym typeface="Tahoma" panose="020B0604030504040204" pitchFamily="34" charset="0"/>
            </a:endParaRPr>
          </a:p>
        </p:txBody>
      </p:sp>
      <p:sp>
        <p:nvSpPr>
          <p:cNvPr id="2" name="Прямоугольник 1" hidden="1"/>
          <p:cNvSpPr/>
          <p:nvPr userDrawn="1"/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1800" b="0" i="0" baseline="0" dirty="0" err="1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  <a:sym typeface="Tahoma" panose="020B0604030504040204" pitchFamily="34" charset="0"/>
            </a:endParaRPr>
          </a:p>
        </p:txBody>
      </p:sp>
      <p:sp>
        <p:nvSpPr>
          <p:cNvPr id="19" name="DraftNote"/>
          <p:cNvSpPr/>
          <p:nvPr userDrawn="1"/>
        </p:nvSpPr>
        <p:spPr>
          <a:xfrm>
            <a:off x="-2553418" y="-1"/>
            <a:ext cx="2461403" cy="974786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  <a:t>Шаблон применяется для </a:t>
            </a:r>
            <a:r>
              <a:rPr lang="ru-RU" sz="1000" b="1" i="0" u="none" dirty="0">
                <a:solidFill>
                  <a:srgbClr val="FF0000"/>
                </a:solidFill>
                <a:latin typeface="Arial" panose="020B0604020202020204" pitchFamily="34" charset="0"/>
              </a:rPr>
              <a:t>всех инвестиционных проектов</a:t>
            </a:r>
            <a: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  <a:t/>
            </a:r>
            <a:b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</a:br>
            <a:r>
              <a:rPr lang="ru-RU" sz="1000" b="0" dirty="0">
                <a:solidFill>
                  <a:srgbClr val="FF0000"/>
                </a:solidFill>
                <a:latin typeface="Arial" panose="020B0604020202020204" pitchFamily="34" charset="0"/>
              </a:rPr>
              <a:t>(кроме ИТ-проектов – по отдельному шаблону) </a:t>
            </a:r>
          </a:p>
        </p:txBody>
      </p:sp>
      <p:sp>
        <p:nvSpPr>
          <p:cNvPr id="11" name="Наименованик предприятия"/>
          <p:cNvSpPr>
            <a:spLocks noGrp="1"/>
          </p:cNvSpPr>
          <p:nvPr>
            <p:ph type="ctrTitle" hasCustomPrompt="1"/>
          </p:nvPr>
        </p:nvSpPr>
        <p:spPr>
          <a:xfrm>
            <a:off x="916801" y="4027399"/>
            <a:ext cx="10926317" cy="360000"/>
          </a:xfrm>
          <a:ln>
            <a:noFill/>
          </a:ln>
        </p:spPr>
        <p:txBody>
          <a:bodyPr vert="horz" wrap="square" anchor="ctr">
            <a:noAutofit/>
          </a:bodyPr>
          <a:lstStyle>
            <a:lvl1pPr algn="l">
              <a:spcBef>
                <a:spcPts val="0"/>
              </a:spcBef>
              <a:defRPr sz="1800" b="0" i="0" u="none" strike="noStrike">
                <a:solidFill>
                  <a:schemeClr val="tx1"/>
                </a:solidFill>
                <a:latin typeface="Tahoma" panose="020B0604030504040204" pitchFamily="34" charset="0"/>
              </a:defRPr>
            </a:lvl1pPr>
          </a:lstStyle>
          <a:p>
            <a:r>
              <a:rPr lang="ru-RU" dirty="0"/>
              <a:t>Наименование предприятия</a:t>
            </a:r>
          </a:p>
        </p:txBody>
      </p:sp>
      <p:sp>
        <p:nvSpPr>
          <p:cNvPr id="34" name="ШИФР"/>
          <p:cNvSpPr>
            <a:spLocks noGrp="1"/>
          </p:cNvSpPr>
          <p:nvPr>
            <p:ph type="body" sz="quarter" idx="19" hasCustomPrompt="1"/>
          </p:nvPr>
        </p:nvSpPr>
        <p:spPr>
          <a:xfrm>
            <a:off x="2195410" y="5224466"/>
            <a:ext cx="9647711" cy="360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>
              <a:defRPr lang="ru-RU" sz="18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«шифр»</a:t>
            </a:r>
          </a:p>
        </p:txBody>
      </p:sp>
      <p:sp>
        <p:nvSpPr>
          <p:cNvPr id="6" name="БК"/>
          <p:cNvSpPr/>
          <p:nvPr userDrawn="1"/>
        </p:nvSpPr>
        <p:spPr>
          <a:xfrm>
            <a:off x="2207686" y="6004394"/>
            <a:ext cx="3693244" cy="216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rmAutofit/>
          </a:bodyPr>
          <a:lstStyle/>
          <a:p>
            <a:pPr algn="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kern="1200" dirty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Руководитель проекта</a:t>
            </a:r>
          </a:p>
        </p:txBody>
      </p:sp>
      <p:sp>
        <p:nvSpPr>
          <p:cNvPr id="37" name="РП ФИО"/>
          <p:cNvSpPr>
            <a:spLocks noGrp="1"/>
          </p:cNvSpPr>
          <p:nvPr>
            <p:ph type="body" sz="quarter" idx="20" hasCustomPrompt="1"/>
          </p:nvPr>
        </p:nvSpPr>
        <p:spPr>
          <a:xfrm>
            <a:off x="6118790" y="6006757"/>
            <a:ext cx="5724332" cy="216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>
                    <a:lumMod val="1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Фамилия И.О.</a:t>
            </a:r>
          </a:p>
        </p:txBody>
      </p:sp>
      <p:sp>
        <p:nvSpPr>
          <p:cNvPr id="17" name="Название проекта"/>
          <p:cNvSpPr>
            <a:spLocks noGrp="1"/>
          </p:cNvSpPr>
          <p:nvPr>
            <p:ph type="body" sz="quarter" idx="22" hasCustomPrompt="1"/>
          </p:nvPr>
        </p:nvSpPr>
        <p:spPr>
          <a:xfrm>
            <a:off x="2195410" y="4481805"/>
            <a:ext cx="9647711" cy="67604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t">
            <a:noAutofit/>
          </a:bodyPr>
          <a:lstStyle>
            <a:lvl1pPr algn="l">
              <a:defRPr lang="ru-RU" sz="18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«Название проекта»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endParaRPr lang="ru-RU" dirty="0"/>
          </a:p>
        </p:txBody>
      </p:sp>
      <p:sp>
        <p:nvSpPr>
          <p:cNvPr id="16" name="ШИФР"/>
          <p:cNvSpPr>
            <a:spLocks noGrp="1"/>
          </p:cNvSpPr>
          <p:nvPr>
            <p:ph type="body" sz="quarter" idx="24" hasCustomPrompt="1"/>
          </p:nvPr>
        </p:nvSpPr>
        <p:spPr>
          <a:xfrm>
            <a:off x="2207686" y="6399870"/>
            <a:ext cx="9635436" cy="26885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Месяц, 20ХХ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-2541834" y="2431738"/>
            <a:ext cx="2358753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копировании, дублировании или создании новых слайдов обязательно применять макет – </a:t>
            </a:r>
            <a:r>
              <a:rPr lang="ru-RU" sz="1000" b="0" u="none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«00_Только заголовок (Обязательный слайд)»</a:t>
            </a:r>
          </a:p>
        </p:txBody>
      </p:sp>
      <p:sp>
        <p:nvSpPr>
          <p:cNvPr id="20" name="Овал 19"/>
          <p:cNvSpPr/>
          <p:nvPr userDrawn="1"/>
        </p:nvSpPr>
        <p:spPr>
          <a:xfrm>
            <a:off x="-2560558" y="2050454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-2560558" y="4830072"/>
            <a:ext cx="2052348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Справа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от слайдов приведены ключевые комментарии по их заполнению</a:t>
            </a:r>
            <a:endParaRPr lang="ru-RU" sz="1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-2560558" y="4405256"/>
            <a:ext cx="360000" cy="370617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5" name="Прямоугольник 24"/>
          <p:cNvSpPr/>
          <p:nvPr userDrawn="1"/>
        </p:nvSpPr>
        <p:spPr>
          <a:xfrm>
            <a:off x="12360713" y="72874"/>
            <a:ext cx="2447489" cy="48218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Внизу на каждом слайде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указаны </a:t>
            </a:r>
            <a:r>
              <a:rPr lang="ru-RU" sz="1000" b="1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Ответственные подразделения - </a:t>
            </a:r>
            <a:r>
              <a:rPr lang="ru-RU" sz="1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подразделения ГО ГМК</a:t>
            </a:r>
            <a:r>
              <a:rPr lang="ru-RU" sz="100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НН, ответственные за верификацию и подтверждение данных на слайде </a:t>
            </a:r>
            <a:r>
              <a:rPr lang="ru-RU" sz="1000" b="1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соответствии со своей функциональной зоной и отраслевой принадлежностью проекта: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ДИАК – Департамент инвестиционного анализа и контроля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ДСП – Департамент стратегического планирования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ДЭн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Департамент энергетики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ДЭк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Департамент экологии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 – Департамент логистики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ПТД - Производственно-технический департамент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ЭД – Экономический департамент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ДМТО – Департамент материально-технического обеспечения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ДКП – Департамент кадровой политики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ДПА – Департамент производственных активов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ЦТЭ – Центр технической экспертизы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ДУСП – Департамент управления стратегическими проектами</a:t>
            </a:r>
            <a:endParaRPr lang="en-US" sz="1000" b="0" baseline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ПД – Правовой департамент</a:t>
            </a:r>
            <a:endParaRPr lang="ru-RU" sz="1000" b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Прямоугольник 31"/>
          <p:cNvSpPr/>
          <p:nvPr userDrawn="1"/>
        </p:nvSpPr>
        <p:spPr>
          <a:xfrm>
            <a:off x="-2560558" y="3580918"/>
            <a:ext cx="2356541" cy="6668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материалах выделяются пусковые комплексы проекта 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необходимости 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могут быть выделены этапы пускового комплекса</a:t>
            </a:r>
            <a:endParaRPr lang="ru-RU" sz="1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Овал 25"/>
          <p:cNvSpPr/>
          <p:nvPr userDrawn="1"/>
        </p:nvSpPr>
        <p:spPr>
          <a:xfrm>
            <a:off x="-2559564" y="3178529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8" name="БК"/>
          <p:cNvSpPr/>
          <p:nvPr userDrawn="1"/>
        </p:nvSpPr>
        <p:spPr>
          <a:xfrm>
            <a:off x="926680" y="5202484"/>
            <a:ext cx="1035848" cy="31963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Шифр:</a:t>
            </a:r>
          </a:p>
        </p:txBody>
      </p:sp>
      <p:sp>
        <p:nvSpPr>
          <p:cNvPr id="29" name="БК"/>
          <p:cNvSpPr/>
          <p:nvPr userDrawn="1"/>
        </p:nvSpPr>
        <p:spPr>
          <a:xfrm>
            <a:off x="926682" y="4405256"/>
            <a:ext cx="1127863" cy="31963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Проект:</a:t>
            </a:r>
          </a:p>
        </p:txBody>
      </p:sp>
      <p:sp>
        <p:nvSpPr>
          <p:cNvPr id="33" name="Прямоугольник 32"/>
          <p:cNvSpPr/>
          <p:nvPr userDrawn="1"/>
        </p:nvSpPr>
        <p:spPr>
          <a:xfrm>
            <a:off x="-2571719" y="5828721"/>
            <a:ext cx="2356541" cy="76944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kern="1200" baseline="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Запрещено использование низкокачественного контента (сканы низкого качества и т.д.) – все показатели должны быть читаемы на распечатанном А4</a:t>
            </a:r>
          </a:p>
        </p:txBody>
      </p:sp>
      <p:sp>
        <p:nvSpPr>
          <p:cNvPr id="35" name="Овал 34"/>
          <p:cNvSpPr/>
          <p:nvPr userDrawn="1"/>
        </p:nvSpPr>
        <p:spPr>
          <a:xfrm>
            <a:off x="-2576940" y="5387110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30" name="БК"/>
          <p:cNvSpPr/>
          <p:nvPr userDrawn="1"/>
        </p:nvSpPr>
        <p:spPr>
          <a:xfrm>
            <a:off x="2207686" y="5671443"/>
            <a:ext cx="3693244" cy="216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rmAutofit/>
          </a:bodyPr>
          <a:lstStyle/>
          <a:p>
            <a:pPr algn="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Куратор проекта</a:t>
            </a:r>
          </a:p>
        </p:txBody>
      </p:sp>
      <p:sp>
        <p:nvSpPr>
          <p:cNvPr id="31" name="РП ФИО"/>
          <p:cNvSpPr>
            <a:spLocks noGrp="1"/>
          </p:cNvSpPr>
          <p:nvPr>
            <p:ph type="body" sz="quarter" idx="25" hasCustomPrompt="1"/>
          </p:nvPr>
        </p:nvSpPr>
        <p:spPr>
          <a:xfrm>
            <a:off x="6118790" y="5673806"/>
            <a:ext cx="5724332" cy="216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>
                    <a:lumMod val="1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Фамилия И.О.</a:t>
            </a:r>
          </a:p>
        </p:txBody>
      </p:sp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66322E5E-B2CD-4CCC-9391-A41B41B0E69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366185" y="196776"/>
            <a:ext cx="2715436" cy="576000"/>
          </a:xfrm>
          <a:prstGeom prst="rect">
            <a:avLst/>
          </a:prstGeom>
        </p:spPr>
      </p:pic>
      <p:sp>
        <p:nvSpPr>
          <p:cNvPr id="8" name="Прямоугольник 7" hidden="1">
            <a:extLst>
              <a:ext uri="{FF2B5EF4-FFF2-40B4-BE49-F238E27FC236}">
                <a16:creationId xmlns:a16="http://schemas.microsoft.com/office/drawing/2014/main" id="{4B84FA76-6167-4359-B823-DFC08EA9F5B1}"/>
              </a:ext>
            </a:extLst>
          </p:cNvPr>
          <p:cNvSpPr/>
          <p:nvPr userDrawn="1"/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rtl="0">
              <a:spcBef>
                <a:spcPts val="1200"/>
              </a:spcBef>
              <a:buFont typeface="Arial" panose="020B0604020202020204" pitchFamily="34" charset="0"/>
              <a:buNone/>
            </a:pPr>
            <a:endParaRPr kumimoji="0" lang="ru-RU" sz="1800" b="0" i="0" u="none" kern="1200" cap="none" spc="0" baseline="0" dirty="0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5166625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39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A_Факторный анализ изменения стоимости (после утверждения новой методики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9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8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chemeClr val="tx1"/>
                </a:solidFill>
              </a:rPr>
              <a:t>Факторный анализ изменения стоимости </a:t>
            </a: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(1/2)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9" name="Прямоугольник 8"/>
          <p:cNvSpPr>
            <a:spLocks/>
          </p:cNvSpPr>
          <p:nvPr userDrawn="1"/>
        </p:nvSpPr>
        <p:spPr>
          <a:xfrm>
            <a:off x="0" y="-328200"/>
            <a:ext cx="432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8A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9">
            <a:extLst>
              <a:ext uri="{FF2B5EF4-FFF2-40B4-BE49-F238E27FC236}">
                <a16:creationId xmlns:a16="http://schemas.microsoft.com/office/drawing/2014/main" id="{875638EF-A024-469A-AEEB-42D6C92E07CB}"/>
              </a:ext>
            </a:extLst>
          </p:cNvPr>
          <p:cNvSpPr>
            <a:spLocks/>
          </p:cNvSpPr>
          <p:nvPr userDrawn="1"/>
        </p:nvSpPr>
        <p:spPr>
          <a:xfrm>
            <a:off x="12375591" y="1"/>
            <a:ext cx="2389556" cy="27135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9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На слайде приводится факторный анализ изменения полной стоимости</a:t>
            </a:r>
            <a:r>
              <a:rPr lang="ru-RU" sz="9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проекта (САРЕХ, ОРЭП и ОРЕХ)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9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Анализ изменения стоимости выполнять по этапам/ ПК/ проекту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ru-RU" sz="900" b="0" baseline="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9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Диаграмма встроена в формате </a:t>
            </a:r>
            <a:r>
              <a:rPr lang="en-US" sz="9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Excel </a:t>
            </a:r>
            <a:r>
              <a:rPr lang="ru-RU" sz="9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и</a:t>
            </a:r>
            <a:r>
              <a:rPr lang="en-US" sz="9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ru-RU" sz="9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формируется автоматически через изменение (ввод) данных</a:t>
            </a:r>
          </a:p>
          <a:p>
            <a:pPr lvl="0">
              <a:spcBef>
                <a:spcPts val="200"/>
              </a:spcBef>
              <a:spcAft>
                <a:spcPts val="200"/>
              </a:spcAft>
              <a:defRPr/>
            </a:pPr>
            <a:r>
              <a:rPr lang="ru-RU" sz="90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Показатели по первому ИК приводятся в соответствии с материалами по проекту в которых они были представлены впервые</a:t>
            </a:r>
          </a:p>
          <a:p>
            <a:pPr lvl="0">
              <a:spcBef>
                <a:spcPts val="200"/>
              </a:spcBef>
              <a:spcAft>
                <a:spcPts val="200"/>
              </a:spcAft>
              <a:defRPr/>
            </a:pPr>
            <a:endParaRPr lang="ru-RU" sz="90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900" b="1" dirty="0">
                <a:solidFill>
                  <a:srgbClr val="6F6F6F"/>
                </a:solidFill>
              </a:rPr>
              <a:t>Факторный</a:t>
            </a:r>
            <a:r>
              <a:rPr lang="ru-RU" sz="900" b="1" baseline="0" dirty="0">
                <a:solidFill>
                  <a:srgbClr val="6F6F6F"/>
                </a:solidFill>
              </a:rPr>
              <a:t> анализ формируется по причинам отклонений.</a:t>
            </a:r>
            <a:endParaRPr lang="ru-RU" sz="900" b="1" dirty="0">
              <a:solidFill>
                <a:srgbClr val="6F6F6F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900" dirty="0">
                <a:solidFill>
                  <a:srgbClr val="6F6F6F"/>
                </a:solidFill>
              </a:rPr>
              <a:t>Недопустимо формировать факторный анализ по статьям затрат.</a:t>
            </a:r>
            <a:endParaRPr lang="ru-RU" sz="900" b="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" name="DraftNote"/>
          <p:cNvSpPr/>
          <p:nvPr userDrawn="1"/>
        </p:nvSpPr>
        <p:spPr>
          <a:xfrm>
            <a:off x="-2171700" y="98196"/>
            <a:ext cx="2079687" cy="763587"/>
          </a:xfrm>
          <a:prstGeom prst="homePlate">
            <a:avLst>
              <a:gd name="adj" fmla="val 16749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ОБЯЗАТЕЛЬНЫЙ СЛАЙД</a:t>
            </a:r>
            <a:br>
              <a:rPr lang="ru-RU" sz="10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</a:br>
            <a:r>
              <a:rPr lang="ru-RU" sz="10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ПРИ НАЛИЧИИ ИЗМЕНЕНИЙ СТОИМОСТИ ПРОЕКТА</a:t>
            </a:r>
            <a:br>
              <a:rPr lang="ru-RU" sz="10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</a:br>
            <a:r>
              <a:rPr lang="ru-RU" sz="1000" b="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(В ЛЮБУЮ СТОРОНУ)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381000" y="6568207"/>
            <a:ext cx="862118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ru-RU" sz="900" b="0" i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Ответственное подразделение ГО за верификацию слайда: ДИАК</a:t>
            </a:r>
          </a:p>
        </p:txBody>
      </p:sp>
    </p:spTree>
    <p:extLst>
      <p:ext uri="{BB962C8B-B14F-4D97-AF65-F5344CB8AC3E}">
        <p14:creationId xmlns:p14="http://schemas.microsoft.com/office/powerpoint/2010/main" val="31576931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B_Факторный анализ изменения стоимости (после утверждения новой методики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42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8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chemeClr val="tx1"/>
                </a:solidFill>
              </a:rPr>
              <a:t>Факторный анализ изменения стоимости </a:t>
            </a: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(2/2)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600" b="0" dirty="0">
                <a:solidFill>
                  <a:schemeClr val="tx1"/>
                </a:solidFill>
              </a:rPr>
              <a:t>(детализация</a:t>
            </a:r>
            <a:r>
              <a:rPr lang="ru-RU" sz="1600" b="0" baseline="0" dirty="0">
                <a:solidFill>
                  <a:schemeClr val="tx1"/>
                </a:solidFill>
              </a:rPr>
              <a:t> отклонений и причин)</a:t>
            </a:r>
            <a:endParaRPr lang="ru-RU" sz="2000" b="0" dirty="0">
              <a:solidFill>
                <a:schemeClr val="tx1"/>
              </a:solidFill>
            </a:endParaRP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9" name="Прямоугольник 8"/>
          <p:cNvSpPr>
            <a:spLocks/>
          </p:cNvSpPr>
          <p:nvPr userDrawn="1"/>
        </p:nvSpPr>
        <p:spPr>
          <a:xfrm>
            <a:off x="0" y="-328200"/>
            <a:ext cx="432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8B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DraftNote"/>
          <p:cNvSpPr/>
          <p:nvPr userDrawn="1"/>
        </p:nvSpPr>
        <p:spPr>
          <a:xfrm>
            <a:off x="-1933575" y="150813"/>
            <a:ext cx="1841562" cy="647700"/>
          </a:xfrm>
          <a:prstGeom prst="homePlate">
            <a:avLst>
              <a:gd name="adj" fmla="val 16749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ОБЯЗАТЕЛЬНЫЙ СЛАЙД</a:t>
            </a:r>
            <a:endParaRPr lang="ru-RU" sz="1000" b="0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381000" y="6568207"/>
            <a:ext cx="862118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ru-RU" sz="900" b="0" i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Ответственное подразделение ГО за верификацию слайда: ДИАК</a:t>
            </a:r>
          </a:p>
        </p:txBody>
      </p:sp>
      <p:sp>
        <p:nvSpPr>
          <p:cNvPr id="11" name="Прямоугольник 9">
            <a:extLst>
              <a:ext uri="{FF2B5EF4-FFF2-40B4-BE49-F238E27FC236}">
                <a16:creationId xmlns:a16="http://schemas.microsoft.com/office/drawing/2014/main" id="{26D5D374-22AD-4D43-B2A7-D03A62BF370E}"/>
              </a:ext>
            </a:extLst>
          </p:cNvPr>
          <p:cNvSpPr>
            <a:spLocks/>
          </p:cNvSpPr>
          <p:nvPr userDrawn="1"/>
        </p:nvSpPr>
        <p:spPr>
          <a:xfrm>
            <a:off x="12375591" y="1"/>
            <a:ext cx="2389556" cy="9746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слайде приводится детализация отклонений и указываются их причины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случае</a:t>
            </a:r>
            <a:r>
              <a:rPr lang="ru-RU" sz="1000" b="0" baseline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наличия / формирования комплексных факторов, приводится детализация по каждой сумме/причине отклонения</a:t>
            </a:r>
            <a:endParaRPr lang="ru-RU" sz="1000" b="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1351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_Сроки про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66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8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chemeClr val="tx1"/>
                </a:solidFill>
              </a:rPr>
              <a:t>Сроки проекта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8" name="Прямоугольник 7"/>
          <p:cNvSpPr>
            <a:spLocks/>
          </p:cNvSpPr>
          <p:nvPr userDrawn="1"/>
        </p:nvSpPr>
        <p:spPr>
          <a:xfrm>
            <a:off x="0" y="-328200"/>
            <a:ext cx="336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-1977081" y="1326015"/>
            <a:ext cx="1898668" cy="8207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Наборный текст: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шрифт — Tahoma Regular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кегль — 8-9 pt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выравнивание — выключка по</a:t>
            </a:r>
            <a:r>
              <a:rPr lang="ru-RU" sz="800" b="0" baseline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центру</a:t>
            </a:r>
            <a:endParaRPr lang="ru-RU" sz="800" b="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цвет — черный 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-909597" y="2089863"/>
            <a:ext cx="728367" cy="180000"/>
          </a:xfrm>
          <a:prstGeom prst="rect">
            <a:avLst/>
          </a:prstGeom>
          <a:solidFill>
            <a:schemeClr val="tx1"/>
          </a:solidFill>
        </p:spPr>
        <p:txBody>
          <a:bodyPr vert="horz" lIns="0" tIns="0" rIns="0" bIns="0" rtlCol="0" anchor="ctr">
            <a:noAutofit/>
          </a:bodyPr>
          <a:lstStyle/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800" b="0" dirty="0">
                <a:solidFill>
                  <a:schemeClr val="bg1"/>
                </a:solidFill>
              </a:rPr>
              <a:t>RGB</a:t>
            </a:r>
            <a:r>
              <a:rPr lang="ru-RU" sz="800" b="0" baseline="0" dirty="0">
                <a:solidFill>
                  <a:schemeClr val="bg1"/>
                </a:solidFill>
              </a:rPr>
              <a:t> (0,0,0)</a:t>
            </a:r>
            <a:endParaRPr lang="ru-RU" sz="800" b="0" dirty="0">
              <a:solidFill>
                <a:schemeClr val="bg1"/>
              </a:solidFill>
            </a:endParaRPr>
          </a:p>
        </p:txBody>
      </p:sp>
      <p:sp>
        <p:nvSpPr>
          <p:cNvPr id="12" name="DraftNote"/>
          <p:cNvSpPr/>
          <p:nvPr userDrawn="1"/>
        </p:nvSpPr>
        <p:spPr>
          <a:xfrm>
            <a:off x="-1977081" y="150813"/>
            <a:ext cx="1885068" cy="647700"/>
          </a:xfrm>
          <a:prstGeom prst="homePlate">
            <a:avLst>
              <a:gd name="adj" fmla="val 16749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ОБЯЗАТЕЛЬНЫЙ СЛАЙД</a:t>
            </a:r>
            <a:endParaRPr lang="ru-RU" sz="1000" b="0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381000" y="6687774"/>
            <a:ext cx="862118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ru-RU" sz="900" b="0" i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Ответственное подразделение ГО за верификацию слайда: </a:t>
            </a:r>
            <a:r>
              <a:rPr lang="ru-RU" sz="900" b="0" i="0" dirty="0" err="1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ДЭн</a:t>
            </a:r>
            <a:r>
              <a:rPr lang="ru-RU" sz="900" b="0" i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, </a:t>
            </a:r>
            <a:r>
              <a:rPr lang="ru-RU" sz="900" b="0" i="0" dirty="0" err="1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ДЭк</a:t>
            </a:r>
            <a:r>
              <a:rPr lang="ru-RU" sz="900" b="0" i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, ДЛ, ДУСП/ННД,</a:t>
            </a:r>
            <a:r>
              <a:rPr lang="ru-RU" sz="900" b="0" i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ДПИ, ДИАК,</a:t>
            </a:r>
            <a:r>
              <a:rPr lang="ru-RU" sz="900" b="0" i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ДМТО</a:t>
            </a:r>
          </a:p>
        </p:txBody>
      </p:sp>
      <p:sp>
        <p:nvSpPr>
          <p:cNvPr id="17" name="Прямоугольник 6"/>
          <p:cNvSpPr>
            <a:spLocks/>
          </p:cNvSpPr>
          <p:nvPr userDrawn="1"/>
        </p:nvSpPr>
        <p:spPr>
          <a:xfrm>
            <a:off x="12375589" y="174178"/>
            <a:ext cx="3075659" cy="60529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1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Работы, представленные на слайде,</a:t>
            </a:r>
            <a:r>
              <a:rPr lang="ru-RU" sz="1000" b="1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являются обязательными и должны быть указаны всегда. </a:t>
            </a:r>
            <a:r>
              <a:rPr lang="ru-RU" sz="100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По</a:t>
            </a:r>
            <a:r>
              <a:rPr lang="ru-RU" sz="100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инициативе ПО/куратора проекта перечень работ может быть расширен.</a:t>
            </a:r>
            <a:endParaRPr lang="ru-RU" sz="1000" b="1" baseline="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Перечень/преемственность работ сохраняется с момента первого ИПК/ИК.</a:t>
            </a:r>
            <a:endParaRPr lang="ru-RU" sz="1000" b="1" baseline="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1" dirty="0">
                <a:solidFill>
                  <a:srgbClr val="626262"/>
                </a:solidFill>
                <a:latin typeface="+mj-lt"/>
              </a:rPr>
              <a:t>Сроки,</a:t>
            </a:r>
            <a:r>
              <a:rPr lang="ru-RU" sz="1000" b="1" baseline="0" dirty="0">
                <a:solidFill>
                  <a:srgbClr val="626262"/>
                </a:solidFill>
                <a:latin typeface="+mj-lt"/>
              </a:rPr>
              <a:t> указанные в столбце «Завершение» </a:t>
            </a:r>
            <a:r>
              <a:rPr lang="ru-RU" sz="1000" b="1" dirty="0">
                <a:solidFill>
                  <a:srgbClr val="626262"/>
                </a:solidFill>
                <a:latin typeface="+mj-lt"/>
              </a:rPr>
              <a:t>используются для вех проектных</a:t>
            </a:r>
            <a:r>
              <a:rPr lang="ru-RU" sz="1000" b="1" baseline="0" dirty="0">
                <a:solidFill>
                  <a:srgbClr val="626262"/>
                </a:solidFill>
                <a:latin typeface="+mj-lt"/>
              </a:rPr>
              <a:t> </a:t>
            </a:r>
            <a:r>
              <a:rPr lang="ru-RU" sz="1000" b="1" dirty="0">
                <a:solidFill>
                  <a:srgbClr val="626262"/>
                </a:solidFill>
                <a:latin typeface="+mj-lt"/>
              </a:rPr>
              <a:t>КПЭ и Мониторинга</a:t>
            </a:r>
            <a:endParaRPr lang="ru-RU" sz="1000" b="1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В столбце «Сроки прогноз» указываются даты, соответствующие актуальным срокам проекта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В столбце «Сроки ИПК/ИК» указывать даты, соответствующие срокам проекта, рассмотренным на последнем ИПК/ИК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В графике указываются все изменения (в любую сторону) этапов/работ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Для каждого изменения/отклонения обязательно указывается</a:t>
            </a:r>
            <a:r>
              <a:rPr lang="ru-RU" sz="10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краткий комментарий с причинами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Источники данных для слайда</a:t>
            </a:r>
            <a:r>
              <a:rPr lang="ru-RU" sz="10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/>
            </a:r>
            <a:br>
              <a:rPr lang="ru-RU" sz="10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</a:br>
            <a:r>
              <a:rPr lang="ru-RU" sz="10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(не ограничиваясь):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0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КСГ</a:t>
            </a:r>
            <a:r>
              <a:rPr lang="en-US" sz="10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(Primavera</a:t>
            </a:r>
            <a:r>
              <a:rPr lang="ru-RU" sz="10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, </a:t>
            </a:r>
            <a:r>
              <a:rPr lang="en-US" sz="10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MS Project)</a:t>
            </a:r>
            <a:endParaRPr lang="ru-RU" sz="1000" b="0" baseline="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ru-RU" sz="100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tabLst/>
              <a:defRPr/>
            </a:pPr>
            <a:r>
              <a:rPr lang="ru-RU" sz="1000" b="1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Требования к заполнению КСГ: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1" dirty="0" smtClean="0">
                <a:solidFill>
                  <a:srgbClr val="EF7F1A"/>
                </a:solidFill>
                <a:latin typeface="+mj-lt"/>
                <a:cs typeface="Arial" panose="020B0604020202020204" pitchFamily="34" charset="0"/>
              </a:rPr>
              <a:t>! Ключевые</a:t>
            </a:r>
            <a:r>
              <a:rPr lang="ru-RU" sz="1000" b="0" dirty="0" smtClean="0">
                <a:solidFill>
                  <a:srgbClr val="EF7F1A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ru-RU" sz="1000" b="0" dirty="0">
                <a:solidFill>
                  <a:srgbClr val="EF7F1A"/>
                </a:solidFill>
                <a:latin typeface="+mj-lt"/>
                <a:cs typeface="Arial" panose="020B0604020202020204" pitchFamily="34" charset="0"/>
              </a:rPr>
              <a:t>вехи должны быть </a:t>
            </a:r>
            <a:r>
              <a:rPr lang="ru-RU" sz="1000" b="0" dirty="0" err="1">
                <a:solidFill>
                  <a:srgbClr val="EF7F1A"/>
                </a:solidFill>
                <a:latin typeface="+mj-lt"/>
                <a:cs typeface="Arial" panose="020B0604020202020204" pitchFamily="34" charset="0"/>
              </a:rPr>
              <a:t>прокодированы</a:t>
            </a:r>
            <a:r>
              <a:rPr lang="ru-RU" sz="1000" b="0" dirty="0">
                <a:solidFill>
                  <a:srgbClr val="EF7F1A"/>
                </a:solidFill>
                <a:latin typeface="+mj-lt"/>
                <a:cs typeface="Arial" panose="020B0604020202020204" pitchFamily="34" charset="0"/>
              </a:rPr>
              <a:t> в КСГ проекта. Кроме того, </a:t>
            </a:r>
            <a:r>
              <a:rPr lang="ru-RU" sz="1000" b="0" baseline="0" dirty="0">
                <a:solidFill>
                  <a:srgbClr val="EF7F1A"/>
                </a:solidFill>
                <a:latin typeface="+mj-lt"/>
                <a:cs typeface="Arial" panose="020B0604020202020204" pitchFamily="34" charset="0"/>
              </a:rPr>
              <a:t> в КСГ должны быть добавлены и </a:t>
            </a:r>
            <a:r>
              <a:rPr lang="ru-RU" sz="1000" b="0" baseline="0" dirty="0" err="1">
                <a:solidFill>
                  <a:srgbClr val="EF7F1A"/>
                </a:solidFill>
                <a:latin typeface="+mj-lt"/>
                <a:cs typeface="Arial" panose="020B0604020202020204" pitchFamily="34" charset="0"/>
              </a:rPr>
              <a:t>прокодированы</a:t>
            </a:r>
            <a:r>
              <a:rPr lang="ru-RU" sz="1000" b="0" baseline="0" dirty="0">
                <a:solidFill>
                  <a:srgbClr val="EF7F1A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ru-RU" sz="1000" b="1" baseline="0" dirty="0">
                <a:solidFill>
                  <a:srgbClr val="EF7F1A"/>
                </a:solidFill>
                <a:latin typeface="+mj-lt"/>
                <a:cs typeface="Arial" panose="020B0604020202020204" pitchFamily="34" charset="0"/>
              </a:rPr>
              <a:t>основные</a:t>
            </a:r>
            <a:r>
              <a:rPr lang="ru-RU" sz="1000" b="0" baseline="0" dirty="0">
                <a:solidFill>
                  <a:srgbClr val="EF7F1A"/>
                </a:solidFill>
                <a:latin typeface="+mj-lt"/>
                <a:cs typeface="Arial" panose="020B0604020202020204" pitchFamily="34" charset="0"/>
              </a:rPr>
              <a:t> вехи, характеризующие важные события конкретного проекта (основные вехи опционально могут быть добавлены на слайд)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В графике перечисляются ключевые вехи проекта с начала его реализации. В случае необходимости более подробного графика и пояснений формируется дополнительный слайд в приложении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tabLst/>
              <a:defRPr/>
            </a:pPr>
            <a:endParaRPr lang="ru-RU" sz="1000" b="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2301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Поручения НТС, ИПК/И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90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8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chemeClr val="tx1"/>
                </a:solidFill>
              </a:rPr>
              <a:t>Поручения/Рекомендации НТС, ИПК/ИК,</a:t>
            </a:r>
            <a:r>
              <a:rPr lang="ru-RU" sz="2000" b="1" baseline="0" dirty="0">
                <a:solidFill>
                  <a:schemeClr val="tx1"/>
                </a:solidFill>
              </a:rPr>
              <a:t> ЦТЭ, Аудита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7" name="Прямоугольник 6"/>
          <p:cNvSpPr>
            <a:spLocks/>
          </p:cNvSpPr>
          <p:nvPr userDrawn="1"/>
        </p:nvSpPr>
        <p:spPr>
          <a:xfrm>
            <a:off x="-1943101" y="859804"/>
            <a:ext cx="1762126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слайд удаляется при отсутствии поручений и рекомендаций</a:t>
            </a:r>
          </a:p>
        </p:txBody>
      </p:sp>
      <p:sp>
        <p:nvSpPr>
          <p:cNvPr id="8" name="Прямоугольник 7"/>
          <p:cNvSpPr>
            <a:spLocks/>
          </p:cNvSpPr>
          <p:nvPr userDrawn="1"/>
        </p:nvSpPr>
        <p:spPr>
          <a:xfrm>
            <a:off x="12375593" y="3"/>
            <a:ext cx="2444471" cy="4001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На</a:t>
            </a:r>
            <a:r>
              <a:rPr lang="ru-RU" sz="10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слайде приводятся: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Char char="-"/>
              <a:tabLst/>
              <a:defRPr/>
            </a:pPr>
            <a:r>
              <a:rPr lang="ru-RU" sz="10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все невыполненные поручения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Char char="-"/>
              <a:tabLst/>
              <a:defRPr/>
            </a:pPr>
            <a:r>
              <a:rPr lang="ru-RU" sz="10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все поручения, которые были даны на последнем НТС и ИПК/ИК (вне зависимости от выполнения) </a:t>
            </a:r>
            <a:r>
              <a:rPr lang="ru-RU" sz="1000" b="0" kern="1200" baseline="0" dirty="0">
                <a:solidFill>
                  <a:schemeClr val="accent5"/>
                </a:solidFill>
                <a:latin typeface="+mn-lt"/>
                <a:ea typeface="+mn-ea"/>
                <a:cs typeface="Arial" panose="020B0604020202020204" pitchFamily="34" charset="0"/>
              </a:rPr>
              <a:t>с информацией</a:t>
            </a:r>
            <a:br>
              <a:rPr lang="ru-RU" sz="1000" b="0" kern="1200" baseline="0" dirty="0">
                <a:solidFill>
                  <a:schemeClr val="accent5"/>
                </a:solidFill>
                <a:latin typeface="+mn-lt"/>
                <a:ea typeface="+mn-ea"/>
                <a:cs typeface="Arial" panose="020B0604020202020204" pitchFamily="34" charset="0"/>
              </a:rPr>
            </a:br>
            <a:r>
              <a:rPr lang="ru-RU" sz="1000" b="0" kern="1200" baseline="0" dirty="0">
                <a:solidFill>
                  <a:schemeClr val="accent5"/>
                </a:solidFill>
                <a:latin typeface="+mn-lt"/>
                <a:ea typeface="+mn-ea"/>
                <a:cs typeface="Arial" panose="020B0604020202020204" pitchFamily="34" charset="0"/>
              </a:rPr>
              <a:t>о статусе</a:t>
            </a:r>
            <a:endParaRPr lang="ru-RU" sz="1000" b="0" baseline="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Char char="-"/>
              <a:tabLst/>
              <a:defRPr/>
            </a:pPr>
            <a:r>
              <a:rPr lang="ru-RU" sz="1000" b="0" baseline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ключевые рекомендации/выводы последних отчетов/заключений РА и ЦТЭ (вне зависимости от выполнения) с информацией о статусе</a:t>
            </a:r>
            <a:endParaRPr lang="ru-RU" sz="1000" b="0" baseline="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Источники данных</a:t>
            </a:r>
            <a:br>
              <a:rPr lang="ru-RU" sz="10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</a:br>
            <a:r>
              <a:rPr lang="ru-RU" sz="10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для слайда</a:t>
            </a:r>
            <a:r>
              <a:rPr lang="ru-RU" sz="10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0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протоколы НТС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0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протоколы ИПК/ИК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000" b="0" baseline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отчеты </a:t>
            </a:r>
            <a:r>
              <a:rPr lang="en-US" sz="1000" b="0" baseline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Assurance</a:t>
            </a:r>
            <a:endParaRPr lang="ru-RU" sz="1000" b="0" baseline="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000" b="0" baseline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заключения ЦТЭ</a:t>
            </a:r>
            <a:endParaRPr lang="ru-RU" sz="1000" b="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ru-RU" sz="1000" b="0" baseline="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ru-RU" sz="1000" b="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>
            <a:spLocks/>
          </p:cNvSpPr>
          <p:nvPr userDrawn="1"/>
        </p:nvSpPr>
        <p:spPr>
          <a:xfrm>
            <a:off x="0" y="-328200"/>
            <a:ext cx="336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DraftNote"/>
          <p:cNvSpPr/>
          <p:nvPr userDrawn="1"/>
        </p:nvSpPr>
        <p:spPr>
          <a:xfrm>
            <a:off x="-1943101" y="150813"/>
            <a:ext cx="1851087" cy="647700"/>
          </a:xfrm>
          <a:prstGeom prst="homePlate">
            <a:avLst>
              <a:gd name="adj" fmla="val 16749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ОБЯЗАТЕЛЬНЫЙ СЛАЙД</a:t>
            </a:r>
            <a:endParaRPr lang="ru-RU" sz="1000" b="0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381000" y="6568207"/>
            <a:ext cx="862118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ru-RU" sz="900" b="0" i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Ответственное подразделение ГО за верификацию слайда: Секретари ИПК/ИК, ПТД (в части поручений НТС)</a:t>
            </a:r>
          </a:p>
        </p:txBody>
      </p:sp>
    </p:spTree>
    <p:extLst>
      <p:ext uri="{BB962C8B-B14F-4D97-AF65-F5344CB8AC3E}">
        <p14:creationId xmlns:p14="http://schemas.microsoft.com/office/powerpoint/2010/main" val="2631986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Проект протокольного решения Инвестиционного комите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14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8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chemeClr val="tx1"/>
                </a:solidFill>
              </a:rPr>
              <a:t>Проект протокольного решения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6" name="Прямоугольник 5"/>
          <p:cNvSpPr>
            <a:spLocks/>
          </p:cNvSpPr>
          <p:nvPr userDrawn="1"/>
        </p:nvSpPr>
        <p:spPr>
          <a:xfrm>
            <a:off x="0" y="-328200"/>
            <a:ext cx="336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9">
            <a:extLst>
              <a:ext uri="{FF2B5EF4-FFF2-40B4-BE49-F238E27FC236}">
                <a16:creationId xmlns:a16="http://schemas.microsoft.com/office/drawing/2014/main" id="{9C0569F6-1D89-4D60-BC0A-E10F29B1F3E1}"/>
              </a:ext>
            </a:extLst>
          </p:cNvPr>
          <p:cNvSpPr>
            <a:spLocks/>
          </p:cNvSpPr>
          <p:nvPr userDrawn="1"/>
        </p:nvSpPr>
        <p:spPr>
          <a:xfrm>
            <a:off x="12419926" y="83130"/>
            <a:ext cx="2389556" cy="47705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Заполнение проекта протокольного решения приведено для примера.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При формировании проекта протокольного решения рекомендуется использовать формулировки из файла: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ru-RU" sz="1000" b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ru-RU" sz="100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ru-RU" sz="1000" b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ru-RU" sz="100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ru-RU" sz="1000" b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 утверждаемом финансировании приводится сумма соответствующая слайду «Текущий запрос»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ru-RU" sz="1000" b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При наличии</a:t>
            </a:r>
            <a:r>
              <a:rPr lang="ru-RU" sz="10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в проекте протокольного решения поручений </a:t>
            </a:r>
            <a:r>
              <a:rPr lang="ru-RU" sz="1000" b="1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обязательно указывается инициатор поручения</a:t>
            </a:r>
            <a:r>
              <a:rPr lang="ru-RU" sz="10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При запросе о переносе срока исполнения или закрытии поручения </a:t>
            </a:r>
            <a:r>
              <a:rPr lang="ru-RU" sz="1000" b="1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должно быть предоставлено согласование Инициатора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ru-RU" sz="1000" b="1" baseline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0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 случае необходимости рассмотрения итогов исполнения поручения на органе отличном от выдавшего – указать непосредственно в поручении принимающий исполнение орган</a:t>
            </a:r>
            <a:endParaRPr lang="ru-RU" sz="1000" b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8" name="DraftNote"/>
          <p:cNvSpPr/>
          <p:nvPr userDrawn="1"/>
        </p:nvSpPr>
        <p:spPr>
          <a:xfrm>
            <a:off x="-1943101" y="150813"/>
            <a:ext cx="1851087" cy="647700"/>
          </a:xfrm>
          <a:prstGeom prst="homePlate">
            <a:avLst>
              <a:gd name="adj" fmla="val 16749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ОБЯЗАТЕЛЬНЫЙ СЛАЙД</a:t>
            </a:r>
            <a:endParaRPr lang="ru-RU" sz="1000" b="0" dirty="0">
              <a:solidFill>
                <a:schemeClr val="bg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97362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Прило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938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 userDrawn="1"/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1800" b="0" i="0" baseline="0" dirty="0" err="1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  <a:sym typeface="Tahoma" panose="020B0604030504040204" pitchFamily="34" charset="0"/>
            </a:endParaRPr>
          </a:p>
        </p:txBody>
      </p:sp>
      <p:sp>
        <p:nvSpPr>
          <p:cNvPr id="19" name="DraftNote"/>
          <p:cNvSpPr/>
          <p:nvPr userDrawn="1"/>
        </p:nvSpPr>
        <p:spPr>
          <a:xfrm>
            <a:off x="-1977081" y="3"/>
            <a:ext cx="1795849" cy="603366"/>
          </a:xfrm>
          <a:prstGeom prst="homePlate">
            <a:avLst>
              <a:gd name="adj" fmla="val 16749"/>
            </a:avLst>
          </a:prstGeom>
          <a:noFill/>
          <a:ln>
            <a:solidFill>
              <a:srgbClr val="EF7F1A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EF7F1A"/>
                </a:solidFill>
                <a:latin typeface="+mj-lt"/>
              </a:rPr>
              <a:t>Разделительный слайд</a:t>
            </a:r>
          </a:p>
        </p:txBody>
      </p:sp>
      <p:sp>
        <p:nvSpPr>
          <p:cNvPr id="20" name="Прямоугольник 19"/>
          <p:cNvSpPr>
            <a:spLocks/>
          </p:cNvSpPr>
          <p:nvPr userDrawn="1"/>
        </p:nvSpPr>
        <p:spPr>
          <a:xfrm>
            <a:off x="1010291" y="311229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1"/>
                </a:solidFill>
              </a:rPr>
              <a:t>ПРИЛОЖЕНИЯ</a:t>
            </a:r>
          </a:p>
        </p:txBody>
      </p:sp>
      <p:sp>
        <p:nvSpPr>
          <p:cNvPr id="7" name="Прямоугольник 6"/>
          <p:cNvSpPr>
            <a:spLocks/>
          </p:cNvSpPr>
          <p:nvPr userDrawn="1"/>
        </p:nvSpPr>
        <p:spPr>
          <a:xfrm>
            <a:off x="0" y="-328200"/>
            <a:ext cx="336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олилиния: фигура 7">
            <a:extLst>
              <a:ext uri="{FF2B5EF4-FFF2-40B4-BE49-F238E27FC236}">
                <a16:creationId xmlns:a16="http://schemas.microsoft.com/office/drawing/2014/main" id="{B9CB520B-34EF-4CBF-AFBA-1FA2FA84CC99}"/>
              </a:ext>
            </a:extLst>
          </p:cNvPr>
          <p:cNvSpPr/>
          <p:nvPr userDrawn="1"/>
        </p:nvSpPr>
        <p:spPr>
          <a:xfrm>
            <a:off x="11376587" y="340094"/>
            <a:ext cx="430448" cy="288282"/>
          </a:xfrm>
          <a:custGeom>
            <a:avLst/>
            <a:gdLst>
              <a:gd name="connsiteX0" fmla="*/ 430137 w 645042"/>
              <a:gd name="connsiteY0" fmla="*/ 686 h 432000"/>
              <a:gd name="connsiteX1" fmla="*/ 430137 w 645042"/>
              <a:gd name="connsiteY1" fmla="*/ 146408 h 432000"/>
              <a:gd name="connsiteX2" fmla="*/ 214957 w 645042"/>
              <a:gd name="connsiteY2" fmla="*/ 686 h 432000"/>
              <a:gd name="connsiteX3" fmla="*/ 63445 w 645042"/>
              <a:gd name="connsiteY3" fmla="*/ 63947 h 432000"/>
              <a:gd name="connsiteX4" fmla="*/ 686 w 645042"/>
              <a:gd name="connsiteY4" fmla="*/ 216672 h 432000"/>
              <a:gd name="connsiteX5" fmla="*/ 63445 w 645042"/>
              <a:gd name="connsiteY5" fmla="*/ 369398 h 432000"/>
              <a:gd name="connsiteX6" fmla="*/ 214957 w 645042"/>
              <a:gd name="connsiteY6" fmla="*/ 432657 h 432000"/>
              <a:gd name="connsiteX7" fmla="*/ 214957 w 645042"/>
              <a:gd name="connsiteY7" fmla="*/ 286936 h 432000"/>
              <a:gd name="connsiteX8" fmla="*/ 430137 w 645042"/>
              <a:gd name="connsiteY8" fmla="*/ 432657 h 432000"/>
              <a:gd name="connsiteX9" fmla="*/ 512134 w 645042"/>
              <a:gd name="connsiteY9" fmla="*/ 416217 h 432000"/>
              <a:gd name="connsiteX10" fmla="*/ 581648 w 645042"/>
              <a:gd name="connsiteY10" fmla="*/ 369398 h 432000"/>
              <a:gd name="connsiteX11" fmla="*/ 628097 w 645042"/>
              <a:gd name="connsiteY11" fmla="*/ 299326 h 432000"/>
              <a:gd name="connsiteX12" fmla="*/ 644406 w 645042"/>
              <a:gd name="connsiteY12" fmla="*/ 216672 h 432000"/>
              <a:gd name="connsiteX13" fmla="*/ 628097 w 645042"/>
              <a:gd name="connsiteY13" fmla="*/ 134018 h 432000"/>
              <a:gd name="connsiteX14" fmla="*/ 581648 w 645042"/>
              <a:gd name="connsiteY14" fmla="*/ 63947 h 432000"/>
              <a:gd name="connsiteX15" fmla="*/ 512134 w 645042"/>
              <a:gd name="connsiteY15" fmla="*/ 17127 h 432000"/>
              <a:gd name="connsiteX16" fmla="*/ 430137 w 645042"/>
              <a:gd name="connsiteY16" fmla="*/ 686 h 432000"/>
              <a:gd name="connsiteX17" fmla="*/ 430137 w 645042"/>
              <a:gd name="connsiteY17" fmla="*/ 686 h 432000"/>
              <a:gd name="connsiteX18" fmla="*/ 168890 w 645042"/>
              <a:gd name="connsiteY18" fmla="*/ 379959 h 432000"/>
              <a:gd name="connsiteX19" fmla="*/ 80461 w 645042"/>
              <a:gd name="connsiteY19" fmla="*/ 319032 h 432000"/>
              <a:gd name="connsiteX20" fmla="*/ 46387 w 645042"/>
              <a:gd name="connsiteY20" fmla="*/ 216672 h 432000"/>
              <a:gd name="connsiteX21" fmla="*/ 80461 w 645042"/>
              <a:gd name="connsiteY21" fmla="*/ 114311 h 432000"/>
              <a:gd name="connsiteX22" fmla="*/ 168890 w 645042"/>
              <a:gd name="connsiteY22" fmla="*/ 53384 h 432000"/>
              <a:gd name="connsiteX23" fmla="*/ 168890 w 645042"/>
              <a:gd name="connsiteY23" fmla="*/ 379959 h 432000"/>
              <a:gd name="connsiteX24" fmla="*/ 214351 w 645042"/>
              <a:gd name="connsiteY24" fmla="*/ 231030 h 432000"/>
              <a:gd name="connsiteX25" fmla="*/ 214351 w 645042"/>
              <a:gd name="connsiteY25" fmla="*/ 56592 h 432000"/>
              <a:gd name="connsiteX26" fmla="*/ 429530 w 645042"/>
              <a:gd name="connsiteY26" fmla="*/ 202314 h 432000"/>
              <a:gd name="connsiteX27" fmla="*/ 429530 w 645042"/>
              <a:gd name="connsiteY27" fmla="*/ 376751 h 432000"/>
              <a:gd name="connsiteX28" fmla="*/ 214351 w 645042"/>
              <a:gd name="connsiteY28" fmla="*/ 231030 h 432000"/>
              <a:gd name="connsiteX29" fmla="*/ 549698 w 645042"/>
              <a:gd name="connsiteY29" fmla="*/ 336732 h 432000"/>
              <a:gd name="connsiteX30" fmla="*/ 476204 w 645042"/>
              <a:gd name="connsiteY30" fmla="*/ 380112 h 432000"/>
              <a:gd name="connsiteX31" fmla="*/ 476204 w 645042"/>
              <a:gd name="connsiteY31" fmla="*/ 53384 h 432000"/>
              <a:gd name="connsiteX32" fmla="*/ 550949 w 645042"/>
              <a:gd name="connsiteY32" fmla="*/ 97735 h 432000"/>
              <a:gd name="connsiteX33" fmla="*/ 593803 w 645042"/>
              <a:gd name="connsiteY33" fmla="*/ 173750 h 432000"/>
              <a:gd name="connsiteX34" fmla="*/ 593344 w 645042"/>
              <a:gd name="connsiteY34" fmla="*/ 261179 h 432000"/>
              <a:gd name="connsiteX35" fmla="*/ 549698 w 645042"/>
              <a:gd name="connsiteY35" fmla="*/ 336732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45042" h="432000">
                <a:moveTo>
                  <a:pt x="430137" y="686"/>
                </a:moveTo>
                <a:lnTo>
                  <a:pt x="430137" y="146408"/>
                </a:lnTo>
                <a:lnTo>
                  <a:pt x="214957" y="686"/>
                </a:lnTo>
                <a:cubicBezTo>
                  <a:pt x="158129" y="686"/>
                  <a:pt x="103628" y="23442"/>
                  <a:pt x="63445" y="63947"/>
                </a:cubicBezTo>
                <a:cubicBezTo>
                  <a:pt x="23261" y="104452"/>
                  <a:pt x="686" y="159389"/>
                  <a:pt x="686" y="216672"/>
                </a:cubicBezTo>
                <a:cubicBezTo>
                  <a:pt x="686" y="273955"/>
                  <a:pt x="23261" y="328891"/>
                  <a:pt x="63445" y="369398"/>
                </a:cubicBezTo>
                <a:cubicBezTo>
                  <a:pt x="103628" y="409903"/>
                  <a:pt x="158129" y="432657"/>
                  <a:pt x="214957" y="432657"/>
                </a:cubicBezTo>
                <a:lnTo>
                  <a:pt x="214957" y="286936"/>
                </a:lnTo>
                <a:lnTo>
                  <a:pt x="430137" y="432657"/>
                </a:lnTo>
                <a:cubicBezTo>
                  <a:pt x="458276" y="432657"/>
                  <a:pt x="486137" y="427070"/>
                  <a:pt x="512134" y="416217"/>
                </a:cubicBezTo>
                <a:cubicBezTo>
                  <a:pt x="538131" y="405364"/>
                  <a:pt x="561752" y="389454"/>
                  <a:pt x="581648" y="369398"/>
                </a:cubicBezTo>
                <a:cubicBezTo>
                  <a:pt x="601547" y="349340"/>
                  <a:pt x="617329" y="325530"/>
                  <a:pt x="628097" y="299326"/>
                </a:cubicBezTo>
                <a:cubicBezTo>
                  <a:pt x="638864" y="273122"/>
                  <a:pt x="644406" y="245036"/>
                  <a:pt x="644406" y="216672"/>
                </a:cubicBezTo>
                <a:cubicBezTo>
                  <a:pt x="644406" y="188309"/>
                  <a:pt x="638864" y="160223"/>
                  <a:pt x="628097" y="134018"/>
                </a:cubicBezTo>
                <a:cubicBezTo>
                  <a:pt x="617329" y="107813"/>
                  <a:pt x="601547" y="84003"/>
                  <a:pt x="581648" y="63947"/>
                </a:cubicBezTo>
                <a:cubicBezTo>
                  <a:pt x="561752" y="43891"/>
                  <a:pt x="538131" y="27982"/>
                  <a:pt x="512134" y="17127"/>
                </a:cubicBezTo>
                <a:cubicBezTo>
                  <a:pt x="486137" y="6273"/>
                  <a:pt x="458276" y="686"/>
                  <a:pt x="430137" y="686"/>
                </a:cubicBezTo>
                <a:lnTo>
                  <a:pt x="430137" y="686"/>
                </a:lnTo>
                <a:close/>
                <a:moveTo>
                  <a:pt x="168890" y="379959"/>
                </a:moveTo>
                <a:cubicBezTo>
                  <a:pt x="133620" y="369895"/>
                  <a:pt x="102572" y="348505"/>
                  <a:pt x="80461" y="319032"/>
                </a:cubicBezTo>
                <a:cubicBezTo>
                  <a:pt x="58351" y="289562"/>
                  <a:pt x="46387" y="253622"/>
                  <a:pt x="46387" y="216672"/>
                </a:cubicBezTo>
                <a:cubicBezTo>
                  <a:pt x="46387" y="179722"/>
                  <a:pt x="58351" y="143782"/>
                  <a:pt x="80461" y="114311"/>
                </a:cubicBezTo>
                <a:cubicBezTo>
                  <a:pt x="102572" y="84840"/>
                  <a:pt x="133620" y="63448"/>
                  <a:pt x="168890" y="53384"/>
                </a:cubicBezTo>
                <a:lnTo>
                  <a:pt x="168890" y="379959"/>
                </a:lnTo>
                <a:close/>
                <a:moveTo>
                  <a:pt x="214351" y="231030"/>
                </a:moveTo>
                <a:lnTo>
                  <a:pt x="214351" y="56592"/>
                </a:lnTo>
                <a:lnTo>
                  <a:pt x="429530" y="202314"/>
                </a:lnTo>
                <a:lnTo>
                  <a:pt x="429530" y="376751"/>
                </a:lnTo>
                <a:lnTo>
                  <a:pt x="214351" y="231030"/>
                </a:lnTo>
                <a:close/>
                <a:moveTo>
                  <a:pt x="549698" y="336732"/>
                </a:moveTo>
                <a:cubicBezTo>
                  <a:pt x="529340" y="357364"/>
                  <a:pt x="504015" y="372313"/>
                  <a:pt x="476204" y="380112"/>
                </a:cubicBezTo>
                <a:lnTo>
                  <a:pt x="476204" y="53384"/>
                </a:lnTo>
                <a:cubicBezTo>
                  <a:pt x="504539" y="61320"/>
                  <a:pt x="530314" y="76614"/>
                  <a:pt x="550949" y="97735"/>
                </a:cubicBezTo>
                <a:cubicBezTo>
                  <a:pt x="571588" y="118858"/>
                  <a:pt x="586364" y="145069"/>
                  <a:pt x="593803" y="173750"/>
                </a:cubicBezTo>
                <a:cubicBezTo>
                  <a:pt x="601242" y="202431"/>
                  <a:pt x="601085" y="232578"/>
                  <a:pt x="593344" y="261179"/>
                </a:cubicBezTo>
                <a:cubicBezTo>
                  <a:pt x="585604" y="289779"/>
                  <a:pt x="570555" y="315830"/>
                  <a:pt x="549698" y="336732"/>
                </a:cubicBezTo>
                <a:close/>
              </a:path>
            </a:pathLst>
          </a:custGeom>
          <a:solidFill>
            <a:srgbClr val="0080C8"/>
          </a:solidFill>
          <a:ln w="2946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0970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39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Экономическая эффективно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91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6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9" y="1591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 hidden="1"/>
          <p:cNvSpPr/>
          <p:nvPr userDrawn="1">
            <p:custDataLst>
              <p:tags r:id="rId2"/>
            </p:custDataLst>
          </p:nvPr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2400" b="0" i="0" baseline="0" dirty="0" err="1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  <a:sym typeface="Tahoma" panose="020B0604030504040204" pitchFamily="34" charset="0"/>
            </a:endParaRPr>
          </a:p>
        </p:txBody>
      </p:sp>
      <p:sp>
        <p:nvSpPr>
          <p:cNvPr id="4" name="Прямоугольник 3" hidden="1"/>
          <p:cNvSpPr/>
          <p:nvPr userDrawn="1"/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rtlCol="0" anchor="ctr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2400" b="0" i="0" baseline="0" dirty="0" err="1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  <a:sym typeface="Tahoma" panose="020B0604030504040204" pitchFamily="34" charset="0"/>
            </a:endParaRPr>
          </a:p>
        </p:txBody>
      </p:sp>
      <p:sp>
        <p:nvSpPr>
          <p:cNvPr id="11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8" name="Прямоугольник 7"/>
          <p:cNvSpPr>
            <a:spLocks/>
          </p:cNvSpPr>
          <p:nvPr userDrawn="1"/>
        </p:nvSpPr>
        <p:spPr>
          <a:xfrm>
            <a:off x="383118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chemeClr val="tx1"/>
                </a:solidFill>
              </a:rPr>
              <a:t>Экономическая эффективность</a:t>
            </a:r>
          </a:p>
        </p:txBody>
      </p:sp>
      <p:sp>
        <p:nvSpPr>
          <p:cNvPr id="10" name="Прямоугольник 9"/>
          <p:cNvSpPr>
            <a:spLocks/>
          </p:cNvSpPr>
          <p:nvPr userDrawn="1"/>
        </p:nvSpPr>
        <p:spPr>
          <a:xfrm>
            <a:off x="0" y="-328200"/>
            <a:ext cx="336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6">
            <a:extLst>
              <a:ext uri="{FF2B5EF4-FFF2-40B4-BE49-F238E27FC236}">
                <a16:creationId xmlns:a16="http://schemas.microsoft.com/office/drawing/2014/main" id="{E3C7C9C1-1186-4C6B-B0AD-43FCA65041FD}"/>
              </a:ext>
            </a:extLst>
          </p:cNvPr>
          <p:cNvSpPr>
            <a:spLocks/>
          </p:cNvSpPr>
          <p:nvPr userDrawn="1"/>
        </p:nvSpPr>
        <p:spPr>
          <a:xfrm>
            <a:off x="12273991" y="8469"/>
            <a:ext cx="2389556" cy="41806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ru-RU" sz="1000" dirty="0">
                <a:solidFill>
                  <a:schemeClr val="accent5">
                    <a:lumMod val="75000"/>
                  </a:schemeClr>
                </a:solidFill>
              </a:rPr>
              <a:t>На данном слайде отражаются текущие значения: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sz="1000" dirty="0">
                <a:solidFill>
                  <a:schemeClr val="accent5">
                    <a:lumMod val="75000"/>
                  </a:schemeClr>
                </a:solidFill>
              </a:rPr>
              <a:t>Показателей проекта/программы,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sz="1000" dirty="0">
                <a:solidFill>
                  <a:schemeClr val="accent5">
                    <a:lumMod val="75000"/>
                  </a:schemeClr>
                </a:solidFill>
              </a:rPr>
              <a:t>или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sz="1000" dirty="0">
                <a:solidFill>
                  <a:schemeClr val="accent5">
                    <a:lumMod val="75000"/>
                  </a:schemeClr>
                </a:solidFill>
              </a:rPr>
              <a:t>Комплексных показателей группы проектов/программ, если проект является комплексным.</a:t>
            </a:r>
          </a:p>
          <a:p>
            <a:pPr>
              <a:buFont typeface="Arial" panose="020B0604020202020204" pitchFamily="34" charset="0"/>
              <a:buNone/>
            </a:pPr>
            <a:endParaRPr lang="ru-RU" sz="1000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Arial" panose="020B0604020202020204" pitchFamily="34" charset="0"/>
              <a:buNone/>
            </a:pPr>
            <a:r>
              <a:rPr lang="ru-RU" sz="1000" dirty="0">
                <a:solidFill>
                  <a:schemeClr val="accent5">
                    <a:lumMod val="75000"/>
                  </a:schemeClr>
                </a:solidFill>
              </a:rPr>
              <a:t>Примеры взаимосвязанных проектов, включенных в расчет CF: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sz="1000" dirty="0">
                <a:solidFill>
                  <a:schemeClr val="accent5">
                    <a:lumMod val="75000"/>
                  </a:schemeClr>
                </a:solidFill>
              </a:rPr>
              <a:t>Для реализации горного проекта требуется расширение мощностей по подъему руды в рамках отдельного проекта.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sz="1000" dirty="0">
                <a:solidFill>
                  <a:schemeClr val="accent5">
                    <a:lumMod val="75000"/>
                  </a:schemeClr>
                </a:solidFill>
              </a:rPr>
              <a:t>Для реализации проекта по расширению обогатительных мощностей требуется реализация проекта складирования хвостов.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sz="1000" dirty="0">
                <a:solidFill>
                  <a:schemeClr val="accent5">
                    <a:lumMod val="75000"/>
                  </a:schemeClr>
                </a:solidFill>
              </a:rPr>
              <a:t>В обоих примерах дополнительные проекты включаются в расчет комплексного CF, шифры дополнительных проектов необходимо указать на слайде в таблице в разделе «Перечень взаимосвязанных проектов, включенных в расчет CF», «Проектный вариант».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ru-RU" sz="1000" b="0" baseline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14" name="DraftNote"/>
          <p:cNvSpPr/>
          <p:nvPr userDrawn="1"/>
        </p:nvSpPr>
        <p:spPr>
          <a:xfrm>
            <a:off x="-2257425" y="150813"/>
            <a:ext cx="2165412" cy="647700"/>
          </a:xfrm>
          <a:prstGeom prst="homePlate">
            <a:avLst>
              <a:gd name="adj" fmla="val 16749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ОБЯЗАТЕЛЬНЫЙ СЛАЙД ДЛЯ КОММЕРЧЕСКИХ ПРОЕКТОВ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381000" y="6568207"/>
            <a:ext cx="862118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ru-RU" sz="900" b="0" i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Ответственное подразделение ГО за верификацию слайда: ДСП</a:t>
            </a:r>
            <a:endParaRPr lang="ru-RU" sz="900" b="0" i="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2827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Отчет о проделанной работе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8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 userDrawn="1">
            <p:custDataLst>
              <p:tags r:id="rId2"/>
            </p:custDataLst>
          </p:nvPr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2000" b="0" i="0" baseline="0" dirty="0" err="1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Tahoma" panose="020B0604030504040204" pitchFamily="34" charset="0"/>
            </a:endParaRPr>
          </a:p>
        </p:txBody>
      </p:sp>
      <p:sp>
        <p:nvSpPr>
          <p:cNvPr id="9" name="Прямоугольник 8"/>
          <p:cNvSpPr>
            <a:spLocks/>
          </p:cNvSpPr>
          <p:nvPr userDrawn="1"/>
        </p:nvSpPr>
        <p:spPr>
          <a:xfrm>
            <a:off x="383118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chemeClr val="tx1"/>
                </a:solidFill>
              </a:rPr>
              <a:t>Отчет о проделанной работе</a:t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dirty="0">
                <a:solidFill>
                  <a:schemeClr val="tx1"/>
                </a:solidFill>
              </a:rPr>
              <a:t>(с</a:t>
            </a:r>
            <a:r>
              <a:rPr lang="ru-RU" sz="2000" b="1" baseline="0" dirty="0">
                <a:solidFill>
                  <a:schemeClr val="tx1"/>
                </a:solidFill>
              </a:rPr>
              <a:t> последнего ИПК</a:t>
            </a:r>
            <a:r>
              <a:rPr lang="en-US" sz="2000" b="1" baseline="0" dirty="0">
                <a:solidFill>
                  <a:schemeClr val="tx1"/>
                </a:solidFill>
              </a:rPr>
              <a:t>/</a:t>
            </a:r>
            <a:r>
              <a:rPr lang="ru-RU" sz="2000" b="1" baseline="0" dirty="0">
                <a:solidFill>
                  <a:schemeClr val="tx1"/>
                </a:solidFill>
              </a:rPr>
              <a:t>ИК от </a:t>
            </a:r>
            <a:r>
              <a:rPr lang="ru-RU" sz="2000" b="1" dirty="0">
                <a:solidFill>
                  <a:schemeClr val="tx1"/>
                </a:solidFill>
              </a:rPr>
              <a:t>                    )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894568" y="523043"/>
            <a:ext cx="1367243" cy="259427"/>
          </a:xfrm>
        </p:spPr>
        <p:txBody>
          <a:bodyPr vert="horz"/>
          <a:lstStyle>
            <a:lvl1pPr algn="l">
              <a:defRPr sz="2000" b="0"/>
            </a:lvl1pPr>
          </a:lstStyle>
          <a:p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ХХ.ХХ.</a:t>
            </a:r>
            <a:r>
              <a:rPr lang="ru-RU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20ХХ</a:t>
            </a:r>
            <a:endParaRPr lang="ru-RU" sz="2000" kern="0" dirty="0">
              <a:solidFill>
                <a:schemeClr val="bg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DraftNote"/>
          <p:cNvSpPr/>
          <p:nvPr userDrawn="1"/>
        </p:nvSpPr>
        <p:spPr>
          <a:xfrm>
            <a:off x="-2038351" y="-1"/>
            <a:ext cx="1857119" cy="539087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C00000"/>
                </a:solidFill>
                <a:latin typeface="Arial" panose="020B0604020202020204" pitchFamily="34" charset="0"/>
              </a:rPr>
              <a:t>ОБЯЗАТЕЛЬНЫЙ</a:t>
            </a:r>
            <a:r>
              <a:rPr lang="ru-RU" sz="1000" b="1" baseline="0" dirty="0">
                <a:solidFill>
                  <a:srgbClr val="C00000"/>
                </a:solidFill>
                <a:latin typeface="Arial" panose="020B0604020202020204" pitchFamily="34" charset="0"/>
              </a:rPr>
              <a:t> СЛАЙД</a:t>
            </a:r>
            <a:endParaRPr lang="ru-RU" sz="1000" b="1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14" name="Прямоугольник 13"/>
          <p:cNvSpPr>
            <a:spLocks/>
          </p:cNvSpPr>
          <p:nvPr userDrawn="1"/>
        </p:nvSpPr>
        <p:spPr>
          <a:xfrm>
            <a:off x="0" y="-328200"/>
            <a:ext cx="336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4327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B_Текущий запрос с учётом ранее утверждённого финансиров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10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raftNote"/>
          <p:cNvSpPr/>
          <p:nvPr userDrawn="1"/>
        </p:nvSpPr>
        <p:spPr>
          <a:xfrm>
            <a:off x="-1977081" y="-1"/>
            <a:ext cx="1795850" cy="539087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C00000"/>
                </a:solidFill>
                <a:latin typeface="Arial" panose="020B0604020202020204" pitchFamily="34" charset="0"/>
              </a:rPr>
              <a:t>ОБЯЗАТЕЛЬНЫЙ</a:t>
            </a:r>
            <a:r>
              <a:rPr lang="ru-RU" sz="1000" b="1" baseline="0" dirty="0">
                <a:solidFill>
                  <a:srgbClr val="C00000"/>
                </a:solidFill>
                <a:latin typeface="Arial" panose="020B0604020202020204" pitchFamily="34" charset="0"/>
              </a:rPr>
              <a:t> СЛАЙД</a:t>
            </a:r>
            <a:endParaRPr lang="ru-RU" sz="1000" b="1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algn="l"/>
            <a:r>
              <a:rPr lang="ru-RU" sz="900" b="0" i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Ответственное подразделение ГО за верификацию слайда: ДУСП/ННД, </a:t>
            </a:r>
            <a:r>
              <a:rPr lang="ru-RU" sz="900" b="0" i="0" dirty="0" err="1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ДЭн</a:t>
            </a:r>
            <a:r>
              <a:rPr lang="ru-RU" sz="900" b="0" i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ДЛ, ДИАК</a:t>
            </a:r>
          </a:p>
        </p:txBody>
      </p:sp>
      <p:sp>
        <p:nvSpPr>
          <p:cNvPr id="15" name="Прямоугольник 14"/>
          <p:cNvSpPr>
            <a:spLocks/>
          </p:cNvSpPr>
          <p:nvPr userDrawn="1"/>
        </p:nvSpPr>
        <p:spPr>
          <a:xfrm>
            <a:off x="0" y="-328200"/>
            <a:ext cx="5842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16B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8BD273E-37D1-477E-A3DF-7BD1E222658D}"/>
              </a:ext>
            </a:extLst>
          </p:cNvPr>
          <p:cNvSpPr>
            <a:spLocks/>
          </p:cNvSpPr>
          <p:nvPr userDrawn="1"/>
        </p:nvSpPr>
        <p:spPr>
          <a:xfrm>
            <a:off x="383116" y="163284"/>
            <a:ext cx="10348384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chemeClr val="tx1"/>
                </a:solidFill>
              </a:rPr>
              <a:t>Текущий запрос</a:t>
            </a:r>
            <a:r>
              <a:rPr lang="ru-RU" sz="2000" dirty="0">
                <a:solidFill>
                  <a:schemeClr val="tx1"/>
                </a:solidFill>
              </a:rPr>
              <a:t/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(с учётом ранее утвержденного и дополнительного финансирования)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1">
            <a:extLst>
              <a:ext uri="{FF2B5EF4-FFF2-40B4-BE49-F238E27FC236}">
                <a16:creationId xmlns:a16="http://schemas.microsoft.com/office/drawing/2014/main" id="{E022B9BF-2314-4440-A6B0-A3A2FB505831}"/>
              </a:ext>
            </a:extLst>
          </p:cNvPr>
          <p:cNvSpPr>
            <a:spLocks/>
          </p:cNvSpPr>
          <p:nvPr userDrawn="1"/>
        </p:nvSpPr>
        <p:spPr>
          <a:xfrm>
            <a:off x="12375591" y="1"/>
            <a:ext cx="2709735" cy="6124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9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 таблицах на слайде приводятся данные по оплате и освоению </a:t>
            </a:r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 общей сумме текущего запроса (включая дополнительное финансирование)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 таблице на слайде текущий запрос представлен по годам. В состав материалов входит форма бюджета в разбивке текущего запроса по кварталам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900" b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r>
              <a:rPr lang="ru-RU" sz="900" b="1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Текущий запрос </a:t>
            </a:r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включает все затраты текущего года – сумму ранее утвержденных средств и объём дополнительного запрашиваемого финансирования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900" b="0" baseline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9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На основании данных текущего запроса формируется решение по утверждаемому финансированию в проекте протокольного решения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900" b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 случае наличия </a:t>
            </a:r>
            <a:r>
              <a:rPr lang="ru-RU" sz="900" b="1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пусковых комплексов</a:t>
            </a:r>
            <a:r>
              <a:rPr lang="ru-RU" sz="9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добавить/разделить столбцы с затратами по каждому ПК или разделить по отдельным слайдам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900" b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САРЕХ</a:t>
            </a:r>
            <a:r>
              <a:rPr lang="ru-RU" sz="9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- все </a:t>
            </a:r>
            <a:r>
              <a:rPr lang="ru-RU" sz="9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капитализируемые затраты на реализацию проекта </a:t>
            </a:r>
            <a:r>
              <a:rPr lang="ru-RU" sz="900" b="0" u="sng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без затрат на ОРЭП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900" b="0" u="sng" baseline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ОРЭП </a:t>
            </a:r>
            <a:r>
              <a:rPr lang="ru-RU" sz="9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- затраты на оборудование, необходимое для ввода мощности согласно ПСД</a:t>
            </a:r>
            <a:endParaRPr lang="ru-RU" sz="900" b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Затраты</a:t>
            </a:r>
            <a:r>
              <a:rPr lang="ru-RU" sz="900" b="0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на ОРЭП указываются отдельно от основного САРЕХ по проекту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При включении в бюджет проекта затрат на ОВСС (ОРЭП) необходимо руководствоваться методическими рекомендациями (см. вложение)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900" b="0" baseline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900" b="0" baseline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200"/>
              </a:spcAft>
            </a:pPr>
            <a:endParaRPr lang="ru-RU" sz="900" b="1" baseline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200"/>
              </a:spcAft>
            </a:pPr>
            <a:endParaRPr lang="ru-RU" sz="900" b="1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200"/>
              </a:spcAft>
            </a:pPr>
            <a:r>
              <a:rPr lang="en-US" sz="900" b="1" baseline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OPEX </a:t>
            </a:r>
            <a:r>
              <a:rPr lang="ru-RU" sz="9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– сумма операционных (не капитализируемых) затрат включаемых в бюджет проекта (например ЗИП, обучение)</a:t>
            </a:r>
            <a:endParaRPr lang="ru-RU" sz="900" b="0" u="sng" baseline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900" b="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Лишние/незаполненные столбцы удаляются</a:t>
            </a: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-1977081" y="1326015"/>
            <a:ext cx="1898668" cy="8207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Наборный текст: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шрифт — Tahoma Regular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кегль — 9 pt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выравнивание — выключка по</a:t>
            </a:r>
            <a:r>
              <a:rPr lang="ru-RU" sz="800" b="0" baseline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центру</a:t>
            </a:r>
            <a:endParaRPr lang="ru-RU" sz="800" b="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цвет — черный </a:t>
            </a: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-909597" y="2089863"/>
            <a:ext cx="728367" cy="180000"/>
          </a:xfrm>
          <a:prstGeom prst="rect">
            <a:avLst/>
          </a:prstGeom>
          <a:solidFill>
            <a:schemeClr val="tx1"/>
          </a:solidFill>
        </p:spPr>
        <p:txBody>
          <a:bodyPr vert="horz" lIns="0" tIns="0" rIns="0" bIns="0" rtlCol="0" anchor="ctr">
            <a:noAutofit/>
          </a:bodyPr>
          <a:lstStyle/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800" b="0" dirty="0">
                <a:solidFill>
                  <a:schemeClr val="bg1"/>
                </a:solidFill>
              </a:rPr>
              <a:t>RGB</a:t>
            </a:r>
            <a:r>
              <a:rPr lang="ru-RU" sz="800" b="0" baseline="0" dirty="0">
                <a:solidFill>
                  <a:schemeClr val="bg1"/>
                </a:solidFill>
              </a:rPr>
              <a:t> (0,0,0)</a:t>
            </a:r>
            <a:endParaRPr lang="ru-RU" sz="8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8288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Общая стоимость про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034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8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chemeClr val="tx1"/>
                </a:solidFill>
              </a:rPr>
              <a:t>Общая</a:t>
            </a:r>
            <a:r>
              <a:rPr lang="ru-RU" sz="2000" b="1" baseline="0" dirty="0">
                <a:solidFill>
                  <a:schemeClr val="tx1"/>
                </a:solidFill>
              </a:rPr>
              <a:t> стоимость проекта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" name="DraftNote"/>
          <p:cNvSpPr/>
          <p:nvPr userDrawn="1"/>
        </p:nvSpPr>
        <p:spPr>
          <a:xfrm>
            <a:off x="-2611271" y="-1"/>
            <a:ext cx="2430040" cy="498143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C00000"/>
                </a:solidFill>
                <a:latin typeface="Arial" panose="020B0604020202020204" pitchFamily="34" charset="0"/>
              </a:rPr>
              <a:t>ОБЯЗАТЕЛЬНЫЙ</a:t>
            </a:r>
            <a:r>
              <a:rPr lang="ru-RU" sz="1000" b="1" baseline="0" dirty="0">
                <a:solidFill>
                  <a:srgbClr val="C00000"/>
                </a:solidFill>
                <a:latin typeface="Arial" panose="020B0604020202020204" pitchFamily="34" charset="0"/>
              </a:rPr>
              <a:t> СЛАЙД</a:t>
            </a:r>
            <a:endParaRPr lang="ru-RU" sz="1000" b="1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336000" y="6549154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algn="l"/>
            <a:r>
              <a:rPr lang="ru-RU" sz="900" b="0" i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Ответственное подразделение ГО за верификацию слайда: ДУСП/ННД, </a:t>
            </a:r>
            <a:r>
              <a:rPr lang="ru-RU" sz="900" b="0" i="0" dirty="0" err="1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ДЭн</a:t>
            </a:r>
            <a:r>
              <a:rPr lang="ru-RU" sz="900" b="0" i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ДЛ, ДИАК</a:t>
            </a:r>
          </a:p>
        </p:txBody>
      </p:sp>
      <p:sp>
        <p:nvSpPr>
          <p:cNvPr id="15" name="Прямоугольник 14"/>
          <p:cNvSpPr>
            <a:spLocks/>
          </p:cNvSpPr>
          <p:nvPr userDrawn="1"/>
        </p:nvSpPr>
        <p:spPr>
          <a:xfrm>
            <a:off x="0" y="-328200"/>
            <a:ext cx="336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1">
            <a:extLst>
              <a:ext uri="{FF2B5EF4-FFF2-40B4-BE49-F238E27FC236}">
                <a16:creationId xmlns:a16="http://schemas.microsoft.com/office/drawing/2014/main" id="{16CB11D9-C51D-40D8-A261-431CCC7C39F4}"/>
              </a:ext>
            </a:extLst>
          </p:cNvPr>
          <p:cNvSpPr>
            <a:spLocks/>
          </p:cNvSpPr>
          <p:nvPr userDrawn="1"/>
        </p:nvSpPr>
        <p:spPr>
          <a:xfrm>
            <a:off x="12375592" y="3"/>
            <a:ext cx="2993363" cy="62889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В таблицах на слайде приводятся данные по общей</a:t>
            </a:r>
            <a:r>
              <a:rPr lang="ru-RU" sz="8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стоимости проекта в номинальных ценах (САРЕХ и ОРЕХ) 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1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В таблице на слайде бюджет проекта представлен по годам. В состав материалов входит форма бюджета в разбивке текущего запроса по кварталам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В таблице в заголовке слайда приводятся сумма и размер непредвиденных затрат (НЗ):</a:t>
            </a:r>
          </a:p>
          <a:p>
            <a:pPr marL="171450" indent="-171450">
              <a:spcBef>
                <a:spcPts val="200"/>
              </a:spcBef>
              <a:spcAft>
                <a:spcPts val="200"/>
              </a:spcAft>
              <a:buFontTx/>
              <a:buChar char="-"/>
            </a:pPr>
            <a:r>
              <a:rPr lang="ru-RU" sz="8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на очередную фазу: размер НЗ в текущем запросе;</a:t>
            </a:r>
          </a:p>
          <a:p>
            <a:pPr marL="171450" indent="-171450">
              <a:spcBef>
                <a:spcPts val="200"/>
              </a:spcBef>
              <a:spcAft>
                <a:spcPts val="200"/>
              </a:spcAft>
              <a:buFontTx/>
              <a:buChar char="-"/>
            </a:pPr>
            <a:r>
              <a:rPr lang="ru-RU" sz="8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до завершения проекта: размер НЗ в бюджете проекта без учёта текущего запроса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Данные заполняются в тыс. руб. без НДС, округляются до целых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РПЗ – ранее понесенные затраты по состоянию </a:t>
            </a:r>
            <a:r>
              <a:rPr lang="ru-RU" sz="800" b="1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на 01 января текущего года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В случае наличия </a:t>
            </a:r>
            <a:r>
              <a:rPr lang="ru-RU" sz="800" b="1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пусковых комплексов</a:t>
            </a:r>
            <a:r>
              <a:rPr lang="ru-RU" sz="8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добавить/разделить столбцы с затратами по каждому ПК или разделить по отдельным слайдам с формированием сводного слайда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Затраты</a:t>
            </a:r>
            <a:r>
              <a:rPr lang="ru-RU" sz="8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будущих периодов указываются по годам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800" b="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1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САРЕХ</a:t>
            </a:r>
            <a:r>
              <a:rPr lang="ru-RU" sz="8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- все </a:t>
            </a:r>
            <a:r>
              <a:rPr lang="ru-RU" sz="8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капитализируемые затраты на реализацию проекта </a:t>
            </a:r>
            <a:r>
              <a:rPr lang="ru-RU" sz="800" b="0" u="sng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без затрат на ОРЭП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800" b="0" u="sng" baseline="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1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ОРЭП </a:t>
            </a:r>
            <a:r>
              <a:rPr lang="ru-RU" sz="8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- затраты на оборудование, необходимое для ввода мощности согласно ПСД</a:t>
            </a:r>
            <a:endParaRPr lang="ru-RU" sz="800" b="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Затраты</a:t>
            </a:r>
            <a:r>
              <a:rPr lang="ru-RU" sz="8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на ОРЭП указываются отдельно от основного САРЕХ по проекту.</a:t>
            </a:r>
          </a:p>
          <a:p>
            <a:pPr lvl="0">
              <a:defRPr/>
            </a:pPr>
            <a:r>
              <a:rPr lang="ru-RU" sz="80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При включении в бюджет проекта затрат на ОВСС (ОРЭП) необходимо руководствоваться методическими рекомендациями (см. вложение)</a:t>
            </a:r>
          </a:p>
          <a:p>
            <a:pPr lvl="0">
              <a:defRPr/>
            </a:pPr>
            <a:endParaRPr lang="ru-RU" sz="80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  <a:p>
            <a:pPr lvl="0">
              <a:defRPr/>
            </a:pPr>
            <a:endParaRPr lang="ru-RU" sz="80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  <a:p>
            <a:pPr lvl="0">
              <a:defRPr/>
            </a:pPr>
            <a:endParaRPr lang="ru-RU" sz="80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  <a:p>
            <a:pPr lvl="0">
              <a:defRPr/>
            </a:pPr>
            <a:endParaRPr lang="ru-RU" sz="80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200"/>
              </a:spcAft>
            </a:pPr>
            <a:endParaRPr lang="ru-RU" sz="800" b="1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800" b="0" u="sng" baseline="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200"/>
              </a:spcAft>
            </a:pPr>
            <a:r>
              <a:rPr lang="en-US" sz="800" b="1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OPEX</a:t>
            </a:r>
            <a:r>
              <a:rPr lang="ru-RU" sz="800" b="1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ru-RU" sz="8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– сумма операционных (не капитализируемых) затрат включаемых в бюджет проекта (например ЗИП, обучение)</a:t>
            </a:r>
            <a:endParaRPr lang="ru-RU" sz="800" b="0" u="sng" baseline="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Источники данных для слайда:</a:t>
            </a:r>
          </a:p>
          <a:p>
            <a:pPr marL="171450" indent="-1714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8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SAP ERP</a:t>
            </a:r>
            <a:endParaRPr lang="ru-RU" sz="800" b="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  <a:p>
            <a:pPr marL="171450" indent="-1714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АСУ ПБ</a:t>
            </a:r>
          </a:p>
          <a:p>
            <a:pPr marL="171450" indent="-1714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АСУ Бюджет</a:t>
            </a:r>
          </a:p>
          <a:p>
            <a:pPr marL="0" indent="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None/>
            </a:pPr>
            <a:r>
              <a:rPr lang="ru-RU" sz="8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В случае расхождения общей стоимости по освоению и оплате на слайд должен быть добавлен комментарий с причинами</a:t>
            </a: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-1977081" y="1326015"/>
            <a:ext cx="1898668" cy="8207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Наборный текст: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шрифт — Tahoma Regular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кегль — 9 pt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выравнивание — выключка по</a:t>
            </a:r>
            <a:r>
              <a:rPr lang="ru-RU" sz="800" b="0" baseline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центру</a:t>
            </a:r>
            <a:endParaRPr lang="ru-RU" sz="800" b="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8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цвет — черный </a:t>
            </a:r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-909597" y="2089863"/>
            <a:ext cx="728367" cy="180000"/>
          </a:xfrm>
          <a:prstGeom prst="rect">
            <a:avLst/>
          </a:prstGeom>
          <a:solidFill>
            <a:schemeClr val="tx1"/>
          </a:solidFill>
        </p:spPr>
        <p:txBody>
          <a:bodyPr vert="horz" lIns="0" tIns="0" rIns="0" bIns="0" rtlCol="0" anchor="ctr">
            <a:noAutofit/>
          </a:bodyPr>
          <a:lstStyle/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800" b="0" dirty="0">
                <a:solidFill>
                  <a:schemeClr val="bg1"/>
                </a:solidFill>
              </a:rPr>
              <a:t>RGB</a:t>
            </a:r>
            <a:r>
              <a:rPr lang="ru-RU" sz="800" b="0" baseline="0" dirty="0">
                <a:solidFill>
                  <a:schemeClr val="bg1"/>
                </a:solidFill>
              </a:rPr>
              <a:t> (0,0,0)</a:t>
            </a:r>
            <a:endParaRPr lang="ru-RU" sz="8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858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Титульный слайд_металлург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644820316"/>
              </p:ext>
            </p:extLst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96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B924B04-A6C7-4760-95A2-78C75EB3144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907536"/>
          </a:xfrm>
          <a:prstGeom prst="rect">
            <a:avLst/>
          </a:prstGeom>
        </p:spPr>
      </p:pic>
      <p:sp>
        <p:nvSpPr>
          <p:cNvPr id="4" name="Прямоугольник 3" hidden="1"/>
          <p:cNvSpPr/>
          <p:nvPr userDrawn="1">
            <p:custDataLst>
              <p:tags r:id="rId2"/>
            </p:custDataLst>
          </p:nvPr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1800" b="0" i="0" baseline="0" dirty="0" err="1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  <a:sym typeface="Tahoma" panose="020B0604030504040204" pitchFamily="34" charset="0"/>
            </a:endParaRPr>
          </a:p>
        </p:txBody>
      </p:sp>
      <p:sp>
        <p:nvSpPr>
          <p:cNvPr id="2" name="Прямоугольник 1" hidden="1"/>
          <p:cNvSpPr/>
          <p:nvPr userDrawn="1"/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1800" b="0" i="0" baseline="0" dirty="0" err="1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  <a:sym typeface="Tahoma" panose="020B0604030504040204" pitchFamily="34" charset="0"/>
            </a:endParaRPr>
          </a:p>
        </p:txBody>
      </p:sp>
      <p:sp>
        <p:nvSpPr>
          <p:cNvPr id="19" name="DraftNote"/>
          <p:cNvSpPr/>
          <p:nvPr userDrawn="1"/>
        </p:nvSpPr>
        <p:spPr>
          <a:xfrm>
            <a:off x="-2553418" y="-1"/>
            <a:ext cx="2461403" cy="974786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  <a:t>Шаблон применяется для </a:t>
            </a:r>
            <a:r>
              <a:rPr lang="ru-RU" sz="1000" b="1" i="0" u="none" dirty="0">
                <a:solidFill>
                  <a:srgbClr val="FF0000"/>
                </a:solidFill>
                <a:latin typeface="Arial" panose="020B0604020202020204" pitchFamily="34" charset="0"/>
              </a:rPr>
              <a:t>всех инвестиционных проектов</a:t>
            </a:r>
            <a: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  <a:t/>
            </a:r>
            <a:b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</a:br>
            <a:r>
              <a:rPr lang="ru-RU" sz="1000" b="0" dirty="0">
                <a:solidFill>
                  <a:srgbClr val="FF0000"/>
                </a:solidFill>
                <a:latin typeface="Arial" panose="020B0604020202020204" pitchFamily="34" charset="0"/>
              </a:rPr>
              <a:t>(кроме ИТ-проектов – по отдельному шаблону) </a:t>
            </a:r>
          </a:p>
        </p:txBody>
      </p:sp>
      <p:sp>
        <p:nvSpPr>
          <p:cNvPr id="11" name="Наименованик предприятия"/>
          <p:cNvSpPr>
            <a:spLocks noGrp="1"/>
          </p:cNvSpPr>
          <p:nvPr>
            <p:ph type="ctrTitle" hasCustomPrompt="1"/>
          </p:nvPr>
        </p:nvSpPr>
        <p:spPr>
          <a:xfrm>
            <a:off x="916801" y="4027399"/>
            <a:ext cx="10926317" cy="360000"/>
          </a:xfrm>
          <a:ln>
            <a:noFill/>
          </a:ln>
        </p:spPr>
        <p:txBody>
          <a:bodyPr vert="horz" wrap="square" anchor="ctr">
            <a:noAutofit/>
          </a:bodyPr>
          <a:lstStyle>
            <a:lvl1pPr algn="l">
              <a:spcBef>
                <a:spcPts val="0"/>
              </a:spcBef>
              <a:defRPr sz="1800" b="0" i="0" u="none" strike="noStrike">
                <a:solidFill>
                  <a:schemeClr val="tx1"/>
                </a:solidFill>
                <a:latin typeface="Tahoma" panose="020B0604030504040204" pitchFamily="34" charset="0"/>
              </a:defRPr>
            </a:lvl1pPr>
          </a:lstStyle>
          <a:p>
            <a:r>
              <a:rPr lang="ru-RU" dirty="0"/>
              <a:t>Наименование предприятия</a:t>
            </a:r>
          </a:p>
        </p:txBody>
      </p:sp>
      <p:sp>
        <p:nvSpPr>
          <p:cNvPr id="34" name="ШИФР"/>
          <p:cNvSpPr>
            <a:spLocks noGrp="1"/>
          </p:cNvSpPr>
          <p:nvPr>
            <p:ph type="body" sz="quarter" idx="19" hasCustomPrompt="1"/>
          </p:nvPr>
        </p:nvSpPr>
        <p:spPr>
          <a:xfrm>
            <a:off x="2195410" y="5224466"/>
            <a:ext cx="9647711" cy="360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>
              <a:defRPr lang="ru-RU" sz="18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«шифр»</a:t>
            </a:r>
          </a:p>
        </p:txBody>
      </p:sp>
      <p:sp>
        <p:nvSpPr>
          <p:cNvPr id="6" name="БК"/>
          <p:cNvSpPr/>
          <p:nvPr userDrawn="1"/>
        </p:nvSpPr>
        <p:spPr>
          <a:xfrm>
            <a:off x="2207686" y="6004394"/>
            <a:ext cx="3693244" cy="216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rmAutofit/>
          </a:bodyPr>
          <a:lstStyle/>
          <a:p>
            <a:pPr algn="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kern="1200" dirty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Руководитель проекта</a:t>
            </a:r>
          </a:p>
        </p:txBody>
      </p:sp>
      <p:sp>
        <p:nvSpPr>
          <p:cNvPr id="37" name="РП ФИО"/>
          <p:cNvSpPr>
            <a:spLocks noGrp="1"/>
          </p:cNvSpPr>
          <p:nvPr>
            <p:ph type="body" sz="quarter" idx="20" hasCustomPrompt="1"/>
          </p:nvPr>
        </p:nvSpPr>
        <p:spPr>
          <a:xfrm>
            <a:off x="6118790" y="6006757"/>
            <a:ext cx="5724332" cy="216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>
                    <a:lumMod val="1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Фамилия И.О.</a:t>
            </a:r>
          </a:p>
        </p:txBody>
      </p:sp>
      <p:sp>
        <p:nvSpPr>
          <p:cNvPr id="17" name="Название проекта"/>
          <p:cNvSpPr>
            <a:spLocks noGrp="1"/>
          </p:cNvSpPr>
          <p:nvPr>
            <p:ph type="body" sz="quarter" idx="22" hasCustomPrompt="1"/>
          </p:nvPr>
        </p:nvSpPr>
        <p:spPr>
          <a:xfrm>
            <a:off x="2195410" y="4481805"/>
            <a:ext cx="9647711" cy="67604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t">
            <a:noAutofit/>
          </a:bodyPr>
          <a:lstStyle>
            <a:lvl1pPr algn="l">
              <a:defRPr lang="ru-RU" sz="18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«Название проекта»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endParaRPr lang="ru-RU" dirty="0"/>
          </a:p>
        </p:txBody>
      </p:sp>
      <p:sp>
        <p:nvSpPr>
          <p:cNvPr id="16" name="ШИФР"/>
          <p:cNvSpPr>
            <a:spLocks noGrp="1"/>
          </p:cNvSpPr>
          <p:nvPr>
            <p:ph type="body" sz="quarter" idx="24" hasCustomPrompt="1"/>
          </p:nvPr>
        </p:nvSpPr>
        <p:spPr>
          <a:xfrm>
            <a:off x="2207686" y="6399870"/>
            <a:ext cx="9635436" cy="26885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Месяц, 20ХХ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-2527466" y="2577050"/>
            <a:ext cx="2358753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копировании, дублировании или создании новых слайдов обязательно применять макет – </a:t>
            </a:r>
            <a:r>
              <a:rPr lang="ru-RU" sz="1000" b="0" u="none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«00_Только заголовок (Обязательный слайд)»</a:t>
            </a:r>
          </a:p>
        </p:txBody>
      </p:sp>
      <p:sp>
        <p:nvSpPr>
          <p:cNvPr id="20" name="Овал 19"/>
          <p:cNvSpPr/>
          <p:nvPr userDrawn="1"/>
        </p:nvSpPr>
        <p:spPr>
          <a:xfrm>
            <a:off x="-2546190" y="2195766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-2553417" y="4843834"/>
            <a:ext cx="2052348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Справа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от слайдов приведены ключевые комментарии по их заполнению</a:t>
            </a:r>
            <a:endParaRPr lang="ru-RU" sz="1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-2553417" y="4429635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5" name="Прямоугольник 24"/>
          <p:cNvSpPr/>
          <p:nvPr userDrawn="1"/>
        </p:nvSpPr>
        <p:spPr>
          <a:xfrm>
            <a:off x="12360713" y="72874"/>
            <a:ext cx="2447489" cy="48218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Внизу на каждом слайде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указаны </a:t>
            </a:r>
            <a:r>
              <a:rPr lang="ru-RU" sz="1000" b="1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Ответственные подразделения - </a:t>
            </a:r>
            <a:r>
              <a:rPr lang="ru-RU" sz="1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подразделения ГО ГМК</a:t>
            </a:r>
            <a:r>
              <a:rPr lang="ru-RU" sz="100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НН, ответственные за верификацию и подтверждение данных на слайде </a:t>
            </a:r>
            <a:r>
              <a:rPr lang="ru-RU" sz="1000" b="1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соответствии со своей функциональной зоной и отраслевой принадлежностью проекта: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ДИАК – Департамент инвестиционного анализа и контроля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ДСП – Департамент стратегического планирования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ДЭн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Департамент энергетики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ДЭк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Департамент экологии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 – Департамент логистики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ПТД - Производственно-технический департамент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ЭД – Экономический департамент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ДМТО – Департамент материально-технического обеспечения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ДКП – Департамент кадровой политики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ДПА – Департамент производственных активов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ЦТЭ – Центр технической экспертизы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ДУСП – Департамент управления стратегическими проектами</a:t>
            </a:r>
            <a:endParaRPr lang="en-US" sz="1000" b="0" baseline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ПД – Правовой департамент</a:t>
            </a:r>
            <a:endParaRPr lang="ru-RU" sz="1000" b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Прямоугольник 31"/>
          <p:cNvSpPr/>
          <p:nvPr userDrawn="1"/>
        </p:nvSpPr>
        <p:spPr>
          <a:xfrm>
            <a:off x="-2553417" y="3681175"/>
            <a:ext cx="2356541" cy="6668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материалах выделяются пусковые комплексы проекта 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необходимости 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могут быть выделены этапы пускового комплекса</a:t>
            </a:r>
            <a:endParaRPr lang="ru-RU" sz="1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Овал 25"/>
          <p:cNvSpPr/>
          <p:nvPr userDrawn="1"/>
        </p:nvSpPr>
        <p:spPr>
          <a:xfrm>
            <a:off x="-2552423" y="3278786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8" name="БК"/>
          <p:cNvSpPr/>
          <p:nvPr userDrawn="1"/>
        </p:nvSpPr>
        <p:spPr>
          <a:xfrm>
            <a:off x="926680" y="5202484"/>
            <a:ext cx="1035848" cy="31963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Шифр:</a:t>
            </a:r>
          </a:p>
        </p:txBody>
      </p:sp>
      <p:sp>
        <p:nvSpPr>
          <p:cNvPr id="29" name="БК"/>
          <p:cNvSpPr/>
          <p:nvPr userDrawn="1"/>
        </p:nvSpPr>
        <p:spPr>
          <a:xfrm>
            <a:off x="926682" y="4405256"/>
            <a:ext cx="1127863" cy="31963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Проект:</a:t>
            </a:r>
          </a:p>
        </p:txBody>
      </p:sp>
      <p:sp>
        <p:nvSpPr>
          <p:cNvPr id="33" name="Прямоугольник 32"/>
          <p:cNvSpPr/>
          <p:nvPr userDrawn="1"/>
        </p:nvSpPr>
        <p:spPr>
          <a:xfrm>
            <a:off x="-2571719" y="5828721"/>
            <a:ext cx="2356541" cy="76944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kern="1200" baseline="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Запрещено использование низкокачественного контента (сканы низкого качества и т.д.) – все показатели должны быть читаемы на распечатанном А4</a:t>
            </a:r>
          </a:p>
        </p:txBody>
      </p:sp>
      <p:sp>
        <p:nvSpPr>
          <p:cNvPr id="35" name="Овал 34"/>
          <p:cNvSpPr/>
          <p:nvPr userDrawn="1"/>
        </p:nvSpPr>
        <p:spPr>
          <a:xfrm>
            <a:off x="-2576940" y="5387110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30" name="БК"/>
          <p:cNvSpPr/>
          <p:nvPr userDrawn="1"/>
        </p:nvSpPr>
        <p:spPr>
          <a:xfrm>
            <a:off x="2207686" y="5671443"/>
            <a:ext cx="3693244" cy="216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rmAutofit/>
          </a:bodyPr>
          <a:lstStyle/>
          <a:p>
            <a:pPr algn="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Куратор проекта</a:t>
            </a:r>
          </a:p>
        </p:txBody>
      </p:sp>
      <p:sp>
        <p:nvSpPr>
          <p:cNvPr id="31" name="РП ФИО"/>
          <p:cNvSpPr>
            <a:spLocks noGrp="1"/>
          </p:cNvSpPr>
          <p:nvPr>
            <p:ph type="body" sz="quarter" idx="25" hasCustomPrompt="1"/>
          </p:nvPr>
        </p:nvSpPr>
        <p:spPr>
          <a:xfrm>
            <a:off x="6118790" y="5673806"/>
            <a:ext cx="5724332" cy="216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>
                    <a:lumMod val="1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Фамилия И.О.</a:t>
            </a:r>
          </a:p>
        </p:txBody>
      </p:sp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66322E5E-B2CD-4CCC-9391-A41B41B0E69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366185" y="196776"/>
            <a:ext cx="2715436" cy="576000"/>
          </a:xfrm>
          <a:prstGeom prst="rect">
            <a:avLst/>
          </a:prstGeom>
        </p:spPr>
      </p:pic>
      <p:sp>
        <p:nvSpPr>
          <p:cNvPr id="8" name="Прямоугольник 7" hidden="1">
            <a:extLst>
              <a:ext uri="{FF2B5EF4-FFF2-40B4-BE49-F238E27FC236}">
                <a16:creationId xmlns:a16="http://schemas.microsoft.com/office/drawing/2014/main" id="{4B84FA76-6167-4359-B823-DFC08EA9F5B1}"/>
              </a:ext>
            </a:extLst>
          </p:cNvPr>
          <p:cNvSpPr/>
          <p:nvPr userDrawn="1"/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rtl="0">
              <a:spcBef>
                <a:spcPts val="1200"/>
              </a:spcBef>
              <a:buFont typeface="Arial" panose="020B0604020202020204" pitchFamily="34" charset="0"/>
              <a:buNone/>
            </a:pPr>
            <a:endParaRPr kumimoji="0" lang="ru-RU" sz="1800" b="0" i="0" u="none" kern="1200" cap="none" spc="0" baseline="0" dirty="0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110861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39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Контрактная стратег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8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8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chemeClr val="tx1"/>
                </a:solidFill>
              </a:rPr>
              <a:t>Контрактная стратегия, ключевые тендеры* </a:t>
            </a:r>
            <a:r>
              <a:rPr lang="en-US" sz="2000" b="1" dirty="0">
                <a:solidFill>
                  <a:schemeClr val="tx1"/>
                </a:solidFill>
              </a:rPr>
              <a:t/>
            </a:r>
            <a:br>
              <a:rPr lang="en-US" sz="2000" b="1" dirty="0">
                <a:solidFill>
                  <a:schemeClr val="tx1"/>
                </a:solidFill>
              </a:rPr>
            </a:br>
            <a:r>
              <a:rPr lang="ru-RU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(текущий запрос)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algn="l"/>
            <a:r>
              <a:rPr lang="ru-RU" sz="900" b="0" i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Ответственное подразделение ГО за верификацию слайда: </a:t>
            </a:r>
            <a:r>
              <a:rPr lang="ru-RU" sz="900" b="0" i="0" dirty="0" err="1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ДЭн</a:t>
            </a:r>
            <a:r>
              <a:rPr lang="ru-RU" sz="900" b="0" i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ДЛ, ДМТО</a:t>
            </a:r>
          </a:p>
        </p:txBody>
      </p:sp>
      <p:sp>
        <p:nvSpPr>
          <p:cNvPr id="11" name="Прямоугольник 10"/>
          <p:cNvSpPr>
            <a:spLocks/>
          </p:cNvSpPr>
          <p:nvPr userDrawn="1"/>
        </p:nvSpPr>
        <p:spPr>
          <a:xfrm>
            <a:off x="0" y="-328200"/>
            <a:ext cx="381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9">
            <a:extLst>
              <a:ext uri="{FF2B5EF4-FFF2-40B4-BE49-F238E27FC236}">
                <a16:creationId xmlns:a16="http://schemas.microsoft.com/office/drawing/2014/main" id="{AE233174-4382-4998-A332-F96E4C68A8F6}"/>
              </a:ext>
            </a:extLst>
          </p:cNvPr>
          <p:cNvSpPr>
            <a:spLocks/>
          </p:cNvSpPr>
          <p:nvPr userDrawn="1"/>
        </p:nvSpPr>
        <p:spPr>
          <a:xfrm>
            <a:off x="12375591" y="1"/>
            <a:ext cx="2389556" cy="45807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9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слайде приводится информация о планируемом способе закупки работ </a:t>
            </a:r>
            <a:r>
              <a:rPr lang="ru-RU" sz="900" b="0" u="sng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lang="ru-RU" sz="9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b="0" u="sng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текущему запросу</a:t>
            </a:r>
            <a:r>
              <a:rPr lang="ru-RU" sz="9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разрезе основных лотов видов работ/ объектов)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9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Приводится информация о количестве  и составе лотов на тендер: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Char char="-"/>
              <a:tabLst/>
              <a:defRPr/>
            </a:pPr>
            <a:r>
              <a:rPr lang="ru-RU" sz="9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Приводится полный перечень лотов (в части ПИР/ Работ/ Услуг/ Прочих)</a:t>
            </a:r>
            <a:endParaRPr lang="ru-RU" sz="900" b="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Bef>
                <a:spcPts val="200"/>
              </a:spcBef>
              <a:spcAft>
                <a:spcPts val="200"/>
              </a:spcAft>
              <a:buFontTx/>
              <a:buChar char="-"/>
              <a:defRPr/>
            </a:pPr>
            <a:r>
              <a:rPr lang="ru-RU" sz="9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Материалы по лотам не расшифровываются;</a:t>
            </a:r>
            <a:endParaRPr lang="ru-RU" sz="900" b="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Char char="-"/>
              <a:tabLst/>
              <a:defRPr/>
            </a:pPr>
            <a:r>
              <a:rPr lang="ru-RU" sz="9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оборудованию расшифровываются лоты только на ОДЦИ</a:t>
            </a:r>
            <a:endParaRPr lang="ru-RU" sz="900" b="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9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наличии проведенной предварительной коммерческо-договорной работы приводится её текущий статус и/ или результаты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900" b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Столбец «Способ закупки»:</a:t>
            </a:r>
            <a:endParaRPr lang="ru-RU" sz="90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Char char="-"/>
              <a:tabLst/>
              <a:defRPr/>
            </a:pPr>
            <a:r>
              <a:rPr lang="ru-RU" sz="9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указывается: </a:t>
            </a:r>
            <a:r>
              <a:rPr lang="ru-RU" sz="900" dirty="0" err="1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центрозакуп</a:t>
            </a:r>
            <a:r>
              <a:rPr lang="ru-RU" sz="9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или </a:t>
            </a:r>
            <a:r>
              <a:rPr lang="ru-RU" sz="900" dirty="0" err="1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самозакуп</a:t>
            </a:r>
            <a:r>
              <a:rPr lang="ru-RU" sz="9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Char char="-"/>
              <a:tabLst/>
              <a:defRPr/>
            </a:pPr>
            <a:r>
              <a:rPr lang="ru-RU" sz="9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поставке оборудования и/ или материалов в рамках строительного контракта – необходимо это указать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9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столбцах</a:t>
            </a:r>
            <a:r>
              <a:rPr lang="ru-RU" sz="900" baseline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со сроками указываются прогнозные сроки в соответствии с КСГ проекта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900" baseline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качестве плановой, указывается стоимость на основании утверждённого бюджета проекта (без непредвиденных)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lang="ru-RU" sz="90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1C2531-647A-448C-9D72-A6DEB3F7AF1C}"/>
              </a:ext>
            </a:extLst>
          </p:cNvPr>
          <p:cNvSpPr txBox="1">
            <a:spLocks/>
          </p:cNvSpPr>
          <p:nvPr userDrawn="1"/>
        </p:nvSpPr>
        <p:spPr>
          <a:xfrm>
            <a:off x="379058" y="6153210"/>
            <a:ext cx="8170335" cy="296008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r>
              <a:rPr lang="ru-RU" sz="9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sz="9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Заполняется проектным офисом по информации на момент подготовки материалов на ИК/ ИПК.</a:t>
            </a:r>
            <a:r>
              <a:rPr lang="en-US" sz="9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9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9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9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Итоговый способ закупки определяется в соответствии с НМД и подлежит согласованию с ДМТО</a:t>
            </a:r>
          </a:p>
        </p:txBody>
      </p:sp>
      <p:sp>
        <p:nvSpPr>
          <p:cNvPr id="18" name="Прямоугольник 53">
            <a:extLst>
              <a:ext uri="{FF2B5EF4-FFF2-40B4-BE49-F238E27FC236}">
                <a16:creationId xmlns:a16="http://schemas.microsoft.com/office/drawing/2014/main" id="{AE6177E3-77CC-4F2A-8BBF-1B8712953070}"/>
              </a:ext>
            </a:extLst>
          </p:cNvPr>
          <p:cNvSpPr/>
          <p:nvPr userDrawn="1"/>
        </p:nvSpPr>
        <p:spPr>
          <a:xfrm>
            <a:off x="160020" y="6062764"/>
            <a:ext cx="3443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 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DraftNote"/>
          <p:cNvSpPr/>
          <p:nvPr userDrawn="1"/>
        </p:nvSpPr>
        <p:spPr>
          <a:xfrm>
            <a:off x="-2124075" y="-1"/>
            <a:ext cx="1942844" cy="498143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C00000"/>
                </a:solidFill>
                <a:latin typeface="Arial" panose="020B0604020202020204" pitchFamily="34" charset="0"/>
              </a:rPr>
              <a:t>ОБЯЗАТЕЛЬНЫЙ</a:t>
            </a:r>
            <a:r>
              <a:rPr lang="ru-RU" sz="1000" b="1" baseline="0" dirty="0">
                <a:solidFill>
                  <a:srgbClr val="C00000"/>
                </a:solidFill>
                <a:latin typeface="Arial" panose="020B0604020202020204" pitchFamily="34" charset="0"/>
              </a:rPr>
              <a:t> СЛАЙД</a:t>
            </a:r>
            <a:endParaRPr lang="ru-RU" sz="1000" b="1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5822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Риски про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82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8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chemeClr val="tx1"/>
                </a:solidFill>
              </a:rPr>
              <a:t>Риски проекта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11" name="Прямоугольник 10"/>
          <p:cNvSpPr>
            <a:spLocks/>
          </p:cNvSpPr>
          <p:nvPr userDrawn="1"/>
        </p:nvSpPr>
        <p:spPr>
          <a:xfrm>
            <a:off x="0" y="-328200"/>
            <a:ext cx="381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C3D87590-2365-45BE-BEBE-7DFA8B27F1B2}"/>
              </a:ext>
            </a:extLst>
          </p:cNvPr>
          <p:cNvSpPr>
            <a:spLocks/>
          </p:cNvSpPr>
          <p:nvPr userDrawn="1"/>
        </p:nvSpPr>
        <p:spPr>
          <a:xfrm>
            <a:off x="12288703" y="104199"/>
            <a:ext cx="2473884" cy="6924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9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Карта рисков проекта согласно приведенному шаблону является частью обязательных материалов для вынесения проекта на рассмотрение ИПК и ИК (п. 6.1 протокола ИК № ГМК/12-пр-010 от 19.07.2017)</a:t>
            </a:r>
          </a:p>
        </p:txBody>
      </p:sp>
      <p:sp>
        <p:nvSpPr>
          <p:cNvPr id="17" name="DraftNote">
            <a:extLst>
              <a:ext uri="{FF2B5EF4-FFF2-40B4-BE49-F238E27FC236}">
                <a16:creationId xmlns:a16="http://schemas.microsoft.com/office/drawing/2014/main" id="{C609C052-CB58-4962-B97F-B96B58D03331}"/>
              </a:ext>
            </a:extLst>
          </p:cNvPr>
          <p:cNvSpPr/>
          <p:nvPr userDrawn="1"/>
        </p:nvSpPr>
        <p:spPr>
          <a:xfrm>
            <a:off x="-2009775" y="565906"/>
            <a:ext cx="1828544" cy="888790"/>
          </a:xfrm>
          <a:prstGeom prst="homePlate">
            <a:avLst>
              <a:gd name="adj" fmla="val 16749"/>
            </a:avLst>
          </a:prstGeom>
          <a:noFill/>
          <a:ln>
            <a:solidFill>
              <a:schemeClr val="tx2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dirty="0">
                <a:solidFill>
                  <a:schemeClr val="tx2"/>
                </a:solidFill>
                <a:latin typeface="Arial" panose="020B0604020202020204" pitchFamily="34" charset="0"/>
              </a:rPr>
              <a:t>Формат используется </a:t>
            </a:r>
            <a:r>
              <a:rPr lang="ru-RU" sz="1000" b="1" dirty="0">
                <a:solidFill>
                  <a:schemeClr val="tx2"/>
                </a:solidFill>
                <a:latin typeface="Arial" panose="020B0604020202020204" pitchFamily="34" charset="0"/>
              </a:rPr>
              <a:t>при отсутствии</a:t>
            </a:r>
            <a:r>
              <a:rPr lang="ru-RU" sz="1000" b="1" baseline="0" dirty="0">
                <a:solidFill>
                  <a:schemeClr val="tx2"/>
                </a:solidFill>
                <a:latin typeface="Arial" panose="020B0604020202020204" pitchFamily="34" charset="0"/>
              </a:rPr>
              <a:t> актуализированной </a:t>
            </a:r>
            <a:r>
              <a:rPr lang="ru-RU" sz="1000" b="1" dirty="0">
                <a:solidFill>
                  <a:schemeClr val="tx2"/>
                </a:solidFill>
                <a:latin typeface="Arial" panose="020B0604020202020204" pitchFamily="34" charset="0"/>
              </a:rPr>
              <a:t>количественной оценки рисков</a:t>
            </a:r>
            <a:endParaRPr lang="ru-RU" sz="10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AB2245EF-B112-4502-8AD4-2ECBBD389023}"/>
              </a:ext>
            </a:extLst>
          </p:cNvPr>
          <p:cNvSpPr/>
          <p:nvPr userDrawn="1"/>
        </p:nvSpPr>
        <p:spPr>
          <a:xfrm>
            <a:off x="12288702" y="1187888"/>
            <a:ext cx="2473884" cy="19030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spcBef>
                <a:spcPts val="200"/>
              </a:spcBef>
              <a:spcAft>
                <a:spcPts val="200"/>
              </a:spcAft>
            </a:pPr>
            <a:r>
              <a:rPr lang="ru-RU" sz="900" b="1" kern="1200" dirty="0">
                <a:solidFill>
                  <a:schemeClr val="accent5"/>
                </a:solidFill>
                <a:latin typeface="+mj-lt"/>
                <a:ea typeface="+mn-ea"/>
                <a:cs typeface="Arial" panose="020B0604020202020204" pitchFamily="34" charset="0"/>
              </a:rPr>
              <a:t>«Оценка рисков проекта» </a:t>
            </a:r>
            <a:r>
              <a:rPr lang="ru-RU" sz="900" b="0" kern="1200" dirty="0">
                <a:solidFill>
                  <a:schemeClr val="accent5"/>
                </a:solidFill>
                <a:latin typeface="+mj-lt"/>
                <a:ea typeface="+mn-ea"/>
                <a:cs typeface="Arial" panose="020B0604020202020204" pitchFamily="34" charset="0"/>
              </a:rPr>
              <a:t>- указывается воздействия на цели проекта (в месяцах, млн. руб.) и вероятность реализации риска (%), воздействие и вероятность возможно указать в формате диапазонов, например </a:t>
            </a:r>
            <a:r>
              <a:rPr lang="ru-RU" sz="900" b="0" i="1" kern="1200" dirty="0">
                <a:solidFill>
                  <a:schemeClr val="accent5"/>
                </a:solidFill>
                <a:latin typeface="+mj-lt"/>
                <a:ea typeface="+mn-ea"/>
                <a:cs typeface="Arial" panose="020B0604020202020204" pitchFamily="34" charset="0"/>
              </a:rPr>
              <a:t>«Увеличение </a:t>
            </a:r>
            <a:r>
              <a:rPr lang="ru-RU" sz="900" b="0" i="1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сроков реализации проекта 6-8 месяцев, Вероятность 5%-15%» </a:t>
            </a:r>
          </a:p>
          <a:p>
            <a:pPr lvl="0">
              <a:spcBef>
                <a:spcPts val="200"/>
              </a:spcBef>
              <a:spcAft>
                <a:spcPts val="200"/>
              </a:spcAft>
            </a:pPr>
            <a:r>
              <a:rPr lang="ru-RU" sz="900" b="1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«Мероприятия по управлению риском»</a:t>
            </a:r>
            <a:r>
              <a:rPr lang="ru-RU" sz="9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мероприятия по управлению рисками должны быть направлены на устранение/снижение конкретных риск-факторов.</a:t>
            </a:r>
          </a:p>
          <a:p>
            <a:pPr lvl="0">
              <a:spcBef>
                <a:spcPts val="200"/>
              </a:spcBef>
              <a:spcAft>
                <a:spcPts val="200"/>
              </a:spcAft>
            </a:pPr>
            <a:r>
              <a:rPr lang="ru-RU" sz="900" b="1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«Ответственный, сроки» </a:t>
            </a:r>
            <a:r>
              <a:rPr lang="ru-RU" sz="9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заполняется в формате  «</a:t>
            </a:r>
            <a:r>
              <a:rPr lang="ru-RU" sz="900" b="0" i="1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П.П. Петров, Срок </a:t>
            </a:r>
            <a:r>
              <a:rPr lang="ru-RU" sz="900" b="0" i="1" dirty="0" smtClean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01.05.2023»</a:t>
            </a:r>
            <a:endParaRPr lang="ru-RU" sz="900" b="0" i="1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C4275AD-027A-49B6-AF25-7AD9FE6A6411}"/>
              </a:ext>
            </a:extLst>
          </p:cNvPr>
          <p:cNvSpPr txBox="1"/>
          <p:nvPr userDrawn="1"/>
        </p:nvSpPr>
        <p:spPr>
          <a:xfrm>
            <a:off x="12288702" y="3349457"/>
            <a:ext cx="2577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2"/>
              </a:buClr>
            </a:pPr>
            <a:r>
              <a:rPr lang="ru-RU" sz="900" dirty="0">
                <a:solidFill>
                  <a:schemeClr val="accent5"/>
                </a:solidFill>
                <a:latin typeface="+mj-lt"/>
              </a:rPr>
              <a:t>Для обязательных проектов, в том числе, на отдельном слайде указываются</a:t>
            </a:r>
            <a:br>
              <a:rPr lang="ru-RU" sz="900" dirty="0">
                <a:solidFill>
                  <a:schemeClr val="accent5"/>
                </a:solidFill>
                <a:latin typeface="+mj-lt"/>
              </a:rPr>
            </a:br>
            <a:r>
              <a:rPr lang="ru-RU" sz="900" b="1" dirty="0">
                <a:solidFill>
                  <a:schemeClr val="accent5"/>
                </a:solidFill>
                <a:latin typeface="+mj-lt"/>
              </a:rPr>
              <a:t>Последствия отказа от реализации проектов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12F7ABF-4944-43CB-8293-0B08CE23743D}"/>
              </a:ext>
            </a:extLst>
          </p:cNvPr>
          <p:cNvSpPr txBox="1">
            <a:spLocks/>
          </p:cNvSpPr>
          <p:nvPr userDrawn="1"/>
        </p:nvSpPr>
        <p:spPr>
          <a:xfrm>
            <a:off x="381000" y="6450425"/>
            <a:ext cx="9685867" cy="252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r>
              <a:rPr lang="ru-RU" sz="900" b="0" i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Ответственные подразделения ГО за верификацию слайда:</a:t>
            </a:r>
            <a:br>
              <a:rPr lang="ru-RU" sz="900" b="0" i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900" b="0" i="0" dirty="0" err="1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ДЭн</a:t>
            </a:r>
            <a:r>
              <a:rPr lang="ru-RU" sz="900" b="0" i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-RU" sz="900" b="0" i="0" dirty="0" err="1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ДЭк</a:t>
            </a:r>
            <a:r>
              <a:rPr lang="ru-RU" sz="900" b="0" i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/ДЛ, ДУСП/ННД (в зависимости от вида проекта), СРМ (только крупные проекты, в том числе, некрупные ИТ-проекты)</a:t>
            </a:r>
          </a:p>
        </p:txBody>
      </p:sp>
      <p:sp>
        <p:nvSpPr>
          <p:cNvPr id="12" name="DraftNote"/>
          <p:cNvSpPr/>
          <p:nvPr userDrawn="1"/>
        </p:nvSpPr>
        <p:spPr>
          <a:xfrm>
            <a:off x="-2009775" y="-1"/>
            <a:ext cx="1828544" cy="498143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C00000"/>
                </a:solidFill>
                <a:latin typeface="Arial" panose="020B0604020202020204" pitchFamily="34" charset="0"/>
              </a:rPr>
              <a:t>ОБЯЗАТЕЛЬНЫЙ</a:t>
            </a:r>
            <a:r>
              <a:rPr lang="ru-RU" sz="1000" b="1" baseline="0" dirty="0">
                <a:solidFill>
                  <a:srgbClr val="C00000"/>
                </a:solidFill>
                <a:latin typeface="Arial" panose="020B0604020202020204" pitchFamily="34" charset="0"/>
              </a:rPr>
              <a:t> СЛАЙД</a:t>
            </a:r>
            <a:endParaRPr lang="ru-RU" sz="1000" b="1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469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B_Результаты количественной оценки риск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06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8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chemeClr val="tx1"/>
                </a:solidFill>
              </a:rPr>
              <a:t>Результаты количественной оценки рисков </a:t>
            </a: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2/</a:t>
            </a: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endParaRPr lang="ru-RU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algn="l"/>
            <a:r>
              <a:rPr lang="ru-RU" sz="900" b="0" i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Ответственное подразделение ГО за верификацию слайда: Служба риск-менеджмента</a:t>
            </a:r>
          </a:p>
        </p:txBody>
      </p:sp>
      <p:sp>
        <p:nvSpPr>
          <p:cNvPr id="9" name="Прямоугольник 8"/>
          <p:cNvSpPr>
            <a:spLocks/>
          </p:cNvSpPr>
          <p:nvPr userDrawn="1"/>
        </p:nvSpPr>
        <p:spPr>
          <a:xfrm>
            <a:off x="0" y="-328200"/>
            <a:ext cx="624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raftNote"/>
          <p:cNvSpPr/>
          <p:nvPr userDrawn="1"/>
        </p:nvSpPr>
        <p:spPr>
          <a:xfrm>
            <a:off x="-2076451" y="538610"/>
            <a:ext cx="1895217" cy="876122"/>
          </a:xfrm>
          <a:prstGeom prst="homePlate">
            <a:avLst>
              <a:gd name="adj" fmla="val 16749"/>
            </a:avLst>
          </a:prstGeom>
          <a:noFill/>
          <a:ln>
            <a:solidFill>
              <a:schemeClr val="tx2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dirty="0">
                <a:solidFill>
                  <a:schemeClr val="tx2"/>
                </a:solidFill>
                <a:latin typeface="Arial" panose="020B0604020202020204" pitchFamily="34" charset="0"/>
              </a:rPr>
              <a:t>Формат используется </a:t>
            </a:r>
            <a:r>
              <a:rPr lang="ru-RU" sz="1000" b="1" dirty="0">
                <a:solidFill>
                  <a:schemeClr val="tx2"/>
                </a:solidFill>
                <a:latin typeface="Arial" panose="020B0604020202020204" pitchFamily="34" charset="0"/>
              </a:rPr>
              <a:t>при наличии актуализированной</a:t>
            </a:r>
            <a:r>
              <a:rPr lang="ru-RU" sz="1000" b="1" baseline="0" dirty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ru-RU" sz="1000" b="1" dirty="0">
                <a:solidFill>
                  <a:schemeClr val="tx2"/>
                </a:solidFill>
                <a:latin typeface="Arial" panose="020B0604020202020204" pitchFamily="34" charset="0"/>
              </a:rPr>
              <a:t>количественной оценки рисков</a:t>
            </a:r>
            <a:endParaRPr lang="ru-RU" sz="10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670F0E60-56B4-4605-BBA2-0A98C2AB01DB}"/>
              </a:ext>
            </a:extLst>
          </p:cNvPr>
          <p:cNvSpPr/>
          <p:nvPr userDrawn="1"/>
        </p:nvSpPr>
        <p:spPr>
          <a:xfrm>
            <a:off x="12402231" y="249159"/>
            <a:ext cx="2389196" cy="13849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1000" dirty="0">
                <a:solidFill>
                  <a:schemeClr val="accent5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Приводится информация о вероятности достижения целевых показателей проекта</a:t>
            </a:r>
            <a:endParaRPr lang="en-US" sz="1000" dirty="0">
              <a:solidFill>
                <a:schemeClr val="accent5"/>
              </a:solidFill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sz="1000" dirty="0">
              <a:solidFill>
                <a:schemeClr val="accent5"/>
              </a:solidFill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ru-RU" sz="1000" dirty="0">
                <a:solidFill>
                  <a:schemeClr val="accent5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Источником информации является результат расчёта совокупного влияния рисков с помощью инструментов имитационного моделирования с применением специализированного ПО</a:t>
            </a:r>
          </a:p>
        </p:txBody>
      </p:sp>
      <p:sp>
        <p:nvSpPr>
          <p:cNvPr id="10" name="DraftNote"/>
          <p:cNvSpPr/>
          <p:nvPr userDrawn="1"/>
        </p:nvSpPr>
        <p:spPr>
          <a:xfrm>
            <a:off x="-2076451" y="-1"/>
            <a:ext cx="1895219" cy="498143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C00000"/>
                </a:solidFill>
                <a:latin typeface="Arial" panose="020B0604020202020204" pitchFamily="34" charset="0"/>
              </a:rPr>
              <a:t>ОБЯЗАТЕЛЬНЫЙ</a:t>
            </a:r>
            <a:r>
              <a:rPr lang="ru-RU" sz="1000" b="1" baseline="0" dirty="0">
                <a:solidFill>
                  <a:srgbClr val="C00000"/>
                </a:solidFill>
                <a:latin typeface="Arial" panose="020B0604020202020204" pitchFamily="34" charset="0"/>
              </a:rPr>
              <a:t> СЛАЙД</a:t>
            </a:r>
            <a:endParaRPr lang="ru-RU" sz="1000" b="1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8047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C_Результаты количественной оценки риск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30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8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chemeClr val="tx1"/>
                </a:solidFill>
              </a:rPr>
              <a:t>Результаты количественной оценки рисков </a:t>
            </a: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3/</a:t>
            </a:r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r>
              <a:rPr lang="en-US" sz="2000" dirty="0">
                <a:solidFill>
                  <a:schemeClr val="accent2"/>
                </a:solidFill>
              </a:rPr>
              <a:t/>
            </a:r>
            <a:br>
              <a:rPr lang="en-US" sz="2000" dirty="0">
                <a:solidFill>
                  <a:schemeClr val="accent2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Ключевые* риски, неопределённости и мероприятия по их управлению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9" name="Прямоугольник 8"/>
          <p:cNvSpPr>
            <a:spLocks/>
          </p:cNvSpPr>
          <p:nvPr userDrawn="1"/>
        </p:nvSpPr>
        <p:spPr>
          <a:xfrm>
            <a:off x="0" y="-328200"/>
            <a:ext cx="624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raftNote"/>
          <p:cNvSpPr/>
          <p:nvPr userDrawn="1"/>
        </p:nvSpPr>
        <p:spPr>
          <a:xfrm>
            <a:off x="-2038350" y="538610"/>
            <a:ext cx="1857116" cy="876122"/>
          </a:xfrm>
          <a:prstGeom prst="homePlate">
            <a:avLst>
              <a:gd name="adj" fmla="val 16749"/>
            </a:avLst>
          </a:prstGeom>
          <a:noFill/>
          <a:ln>
            <a:solidFill>
              <a:schemeClr val="tx2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dirty="0">
                <a:solidFill>
                  <a:schemeClr val="tx2"/>
                </a:solidFill>
                <a:latin typeface="Arial" panose="020B0604020202020204" pitchFamily="34" charset="0"/>
              </a:rPr>
              <a:t>Формат используется </a:t>
            </a:r>
            <a:r>
              <a:rPr lang="ru-RU" sz="1000" b="1" dirty="0">
                <a:solidFill>
                  <a:schemeClr val="tx2"/>
                </a:solidFill>
                <a:latin typeface="Arial" panose="020B0604020202020204" pitchFamily="34" charset="0"/>
              </a:rPr>
              <a:t>при наличии актуализированной</a:t>
            </a:r>
            <a:r>
              <a:rPr lang="ru-RU" sz="1000" b="1" baseline="0" dirty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r>
              <a:rPr lang="ru-RU" sz="1000" b="1" dirty="0">
                <a:solidFill>
                  <a:schemeClr val="tx2"/>
                </a:solidFill>
                <a:latin typeface="Arial" panose="020B0604020202020204" pitchFamily="34" charset="0"/>
              </a:rPr>
              <a:t>количественной оценки рисков</a:t>
            </a:r>
            <a:endParaRPr lang="ru-RU" sz="10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523080-A866-4142-9058-9094CD374AC3}"/>
              </a:ext>
            </a:extLst>
          </p:cNvPr>
          <p:cNvSpPr txBox="1"/>
          <p:nvPr userDrawn="1"/>
        </p:nvSpPr>
        <p:spPr>
          <a:xfrm>
            <a:off x="381002" y="6202519"/>
            <a:ext cx="8943057" cy="283906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lvl="0">
              <a:defRPr/>
            </a:pPr>
            <a:r>
              <a:rPr lang="ru-RU" sz="900" dirty="0">
                <a:solidFill>
                  <a:schemeClr val="accent5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*</a:t>
            </a:r>
            <a:r>
              <a:rPr lang="en-US" sz="900" dirty="0">
                <a:solidFill>
                  <a:schemeClr val="accent5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900" dirty="0">
                <a:solidFill>
                  <a:schemeClr val="accent5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Полный перечень рисков, включая оценки, приведён в Реестре рисков и мероприятий</a:t>
            </a:r>
            <a:endParaRPr lang="ru-RU" sz="900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0505E09-6741-4382-9B4F-145375BFFE1E}"/>
              </a:ext>
            </a:extLst>
          </p:cNvPr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algn="l"/>
            <a:r>
              <a:rPr lang="ru-RU" sz="900" b="0" i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Ответственное подразделение ГО за верификацию слайда: Служба риск-менеджмента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A2A8C218-F09A-40B2-A4B9-5080D2569018}"/>
              </a:ext>
            </a:extLst>
          </p:cNvPr>
          <p:cNvSpPr/>
          <p:nvPr userDrawn="1"/>
        </p:nvSpPr>
        <p:spPr>
          <a:xfrm>
            <a:off x="12402231" y="249158"/>
            <a:ext cx="2389196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1000" dirty="0">
                <a:solidFill>
                  <a:schemeClr val="accent5"/>
                </a:solidFill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Приводится выдержка из реестра рисков, с перечислением Ключевых рисков, неопределённостей и мероприятий по их управлению, ответственных за выполнение мероприятия и сроки выполнения мероприятий</a:t>
            </a:r>
          </a:p>
        </p:txBody>
      </p:sp>
      <p:sp>
        <p:nvSpPr>
          <p:cNvPr id="11" name="DraftNote"/>
          <p:cNvSpPr/>
          <p:nvPr userDrawn="1"/>
        </p:nvSpPr>
        <p:spPr>
          <a:xfrm>
            <a:off x="-2038349" y="-1"/>
            <a:ext cx="1857118" cy="498143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C00000"/>
                </a:solidFill>
                <a:latin typeface="Arial" panose="020B0604020202020204" pitchFamily="34" charset="0"/>
              </a:rPr>
              <a:t>ОБЯЗАТЕЛЬНЫЙ</a:t>
            </a:r>
            <a:r>
              <a:rPr lang="ru-RU" sz="1000" b="1" baseline="0" dirty="0">
                <a:solidFill>
                  <a:srgbClr val="C00000"/>
                </a:solidFill>
                <a:latin typeface="Arial" panose="020B0604020202020204" pitchFamily="34" charset="0"/>
              </a:rPr>
              <a:t> СЛАЙД</a:t>
            </a:r>
            <a:endParaRPr lang="ru-RU" sz="1000" b="1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603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Рассмотренные альтернатив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54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8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chemeClr val="tx1"/>
                </a:solidFill>
              </a:rPr>
              <a:t>Рассмотренные альтернативы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BB99D32-ABD2-41E9-A07A-496B2F601510}"/>
              </a:ext>
            </a:extLst>
          </p:cNvPr>
          <p:cNvSpPr>
            <a:spLocks/>
          </p:cNvSpPr>
          <p:nvPr userDrawn="1"/>
        </p:nvSpPr>
        <p:spPr>
          <a:xfrm>
            <a:off x="12375591" y="1"/>
            <a:ext cx="2540559" cy="34368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1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(при наличии) </a:t>
            </a:r>
            <a:r>
              <a:rPr lang="ru-RU" sz="10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Привести ссылку на протокол НТС,</a:t>
            </a:r>
            <a:r>
              <a:rPr lang="ru-RU" sz="10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секции НТС, тех. совещания и пр. документы, где рассматривались, обосновывались альтернативы. Привести выдержку из протокола/решения</a:t>
            </a:r>
            <a:endParaRPr lang="en-US" sz="1000" b="0" baseline="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Слайд обязателен для фаз «Инициирование» и «Планирование».</a:t>
            </a:r>
            <a:endParaRPr lang="ru-RU" sz="1000" b="0" baseline="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Для фазы</a:t>
            </a:r>
            <a:r>
              <a:rPr lang="ru-RU" sz="10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«Реализация» </a:t>
            </a:r>
            <a:r>
              <a:rPr lang="ru-RU" sz="100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с</a:t>
            </a:r>
            <a:r>
              <a:rPr lang="ru-RU" sz="10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лайд оформляется при наличии альтернатив,</a:t>
            </a:r>
            <a:r>
              <a:rPr lang="ru-RU" sz="1000" b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не рассмотренных ранее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На фазе </a:t>
            </a:r>
            <a:r>
              <a:rPr lang="ru-RU" sz="100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«Инициирование»</a:t>
            </a:r>
            <a:r>
              <a:rPr lang="ru-RU" sz="100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(</a:t>
            </a:r>
            <a:r>
              <a:rPr lang="ru-RU" sz="10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формирование бизнес-идеи) отражаются рассмотренные альтернативные варианты целей проекта с предоставлением  экономических и технических параметров, которые легли в обоснование / подтверждение целесообразности предлагаемого к реализации варианта. 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Выбранный вариант выделяется графически – пунктирной рамкой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2E51F96-4307-44C0-B69C-E60F6DFB5115}"/>
              </a:ext>
            </a:extLst>
          </p:cNvPr>
          <p:cNvSpPr>
            <a:spLocks/>
          </p:cNvSpPr>
          <p:nvPr userDrawn="1"/>
        </p:nvSpPr>
        <p:spPr>
          <a:xfrm>
            <a:off x="3" y="-328200"/>
            <a:ext cx="436364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381000" y="6568207"/>
            <a:ext cx="862118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l"/>
            <a:r>
              <a:rPr lang="ru-RU" sz="900" b="0" i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Ответственное подразделение ГО за верификацию слайда: ПТД, ЦТЭ, ДСП</a:t>
            </a:r>
            <a:r>
              <a:rPr lang="ru-RU" sz="900" b="0" i="0" kern="1200" dirty="0">
                <a:solidFill>
                  <a:schemeClr val="accent5"/>
                </a:solidFill>
                <a:latin typeface="+mn-lt"/>
                <a:ea typeface="+mn-ea"/>
                <a:cs typeface="Arial" panose="020B0604020202020204" pitchFamily="34" charset="0"/>
              </a:rPr>
              <a:t>, Дэн,</a:t>
            </a:r>
            <a:r>
              <a:rPr lang="ru-RU" sz="900" b="0" i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ДИАК</a:t>
            </a:r>
          </a:p>
        </p:txBody>
      </p:sp>
      <p:sp>
        <p:nvSpPr>
          <p:cNvPr id="12" name="DraftNote"/>
          <p:cNvSpPr/>
          <p:nvPr userDrawn="1"/>
        </p:nvSpPr>
        <p:spPr>
          <a:xfrm>
            <a:off x="-2038350" y="150813"/>
            <a:ext cx="1946337" cy="729468"/>
          </a:xfrm>
          <a:prstGeom prst="homePlate">
            <a:avLst>
              <a:gd name="adj" fmla="val 16749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ОБЯЗАТЕЛЬНЫЙ СЛАЙД </a:t>
            </a:r>
          </a:p>
          <a:p>
            <a:pPr algn="l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</a:pPr>
            <a:r>
              <a:rPr lang="ru-RU" sz="1000" b="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(для проектов на фазах «Инициирование» и «Планирование»)</a:t>
            </a:r>
          </a:p>
        </p:txBody>
      </p:sp>
    </p:spTree>
    <p:extLst>
      <p:ext uri="{BB962C8B-B14F-4D97-AF65-F5344CB8AC3E}">
        <p14:creationId xmlns:p14="http://schemas.microsoft.com/office/powerpoint/2010/main" val="3058428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Инфраструктура и взаимосвязанные прое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78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8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chemeClr val="tx1"/>
                </a:solidFill>
              </a:rPr>
              <a:t>Взаимосвязанные проекты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r>
              <a:rPr lang="ru-RU" sz="900" b="0" i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Ответственное подразделение ГО за верификацию слайда:</a:t>
            </a:r>
            <a:r>
              <a:rPr lang="ru-RU" sz="900" b="0" i="0" baseline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dirty="0" err="1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ДЭн</a:t>
            </a:r>
            <a:r>
              <a:rPr lang="ru-RU" sz="9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900" dirty="0" err="1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ДЭк</a:t>
            </a:r>
            <a:r>
              <a:rPr lang="ru-RU" sz="9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ДЛ, ДПА, ЦТЭ, ДУСП/ННД, ДСП, ДИАК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C360C1C-EC57-4674-B286-E6EE53A0BC72}"/>
              </a:ext>
            </a:extLst>
          </p:cNvPr>
          <p:cNvSpPr>
            <a:spLocks/>
          </p:cNvSpPr>
          <p:nvPr userDrawn="1"/>
        </p:nvSpPr>
        <p:spPr>
          <a:xfrm>
            <a:off x="3" y="-328200"/>
            <a:ext cx="436364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</p:txBody>
      </p:sp>
      <p:sp>
        <p:nvSpPr>
          <p:cNvPr id="14" name="Прямоугольник 9"/>
          <p:cNvSpPr>
            <a:spLocks/>
          </p:cNvSpPr>
          <p:nvPr userDrawn="1"/>
        </p:nvSpPr>
        <p:spPr>
          <a:xfrm>
            <a:off x="12375590" y="3"/>
            <a:ext cx="2645873" cy="5124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На слайде  приводится информация по взаимосвязанным проектам в разрезе влияющих и зависимых.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ru-RU" sz="90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ru-RU" sz="900" b="1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Зависимые проекты:</a:t>
            </a:r>
            <a:endParaRPr lang="ru-RU" sz="90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Приводится информация о проектах, реализация которых зависит от вех рассматриваемого проекта.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ru-RU" sz="90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 столбце Дата (рассматриваемого проекта) указывается срок наступления вехи согласно КСГ, прилагаемого к текущей презентации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 столбце Дата (зависимого проекта) указывается срок наступления вехи согласно данным  материалов последнего ИК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ru-RU" sz="90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Столбец Мероприятия по синхронизации сроков  заполняется при несоответствии (превышении) сроков вех рассматриваемого проекта относительно сроков зависимого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ru-RU" sz="900" b="1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ru-RU" sz="900" b="1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Влияющие проекты:</a:t>
            </a:r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Приводится информация о проектах, реализация которых влияет на вехи рассматриваемого проекта.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ru-RU" sz="90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 столбце Дата (рассматриваемого проекта) указывается срок наступления вехи согласно КСГ, прилагаемого к текущей презентации</a:t>
            </a:r>
          </a:p>
          <a:p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В столбце Дата (влияющего проекта) указывается срок наступления вехи согласно данным  материалов последнего ИК</a:t>
            </a:r>
          </a:p>
          <a:p>
            <a:endParaRPr lang="ru-RU" sz="900" dirty="0">
              <a:solidFill>
                <a:schemeClr val="accent5"/>
              </a:solidFill>
              <a:latin typeface="+mn-lt"/>
              <a:cs typeface="Arial" panose="020B0604020202020204" pitchFamily="34" charset="0"/>
            </a:endParaRPr>
          </a:p>
          <a:p>
            <a:r>
              <a:rPr lang="ru-RU" sz="900" dirty="0">
                <a:solidFill>
                  <a:schemeClr val="accent5"/>
                </a:solidFill>
                <a:latin typeface="+mn-lt"/>
                <a:cs typeface="Arial" panose="020B0604020202020204" pitchFamily="34" charset="0"/>
              </a:rPr>
              <a:t>Столбец Мероприятия по синхронизации сроков  заполняется при несоответствии (превышении) сроков вех влияющего проекта относительно сроков рассматриваемого</a:t>
            </a:r>
          </a:p>
        </p:txBody>
      </p:sp>
      <p:sp>
        <p:nvSpPr>
          <p:cNvPr id="10" name="DraftNote"/>
          <p:cNvSpPr/>
          <p:nvPr userDrawn="1"/>
        </p:nvSpPr>
        <p:spPr>
          <a:xfrm>
            <a:off x="-2019301" y="-1"/>
            <a:ext cx="1838069" cy="498143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C00000"/>
                </a:solidFill>
                <a:latin typeface="+mn-lt"/>
              </a:rPr>
              <a:t>ОБЯЗАТЕЛЬНЫЙ</a:t>
            </a:r>
            <a:r>
              <a:rPr lang="ru-RU" sz="1000" b="1" baseline="0" dirty="0">
                <a:solidFill>
                  <a:srgbClr val="C00000"/>
                </a:solidFill>
                <a:latin typeface="+mn-lt"/>
              </a:rPr>
              <a:t> СЛАЙД</a:t>
            </a:r>
            <a:endParaRPr lang="ru-RU" sz="1000" b="1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425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Модель реализации про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202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8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chemeClr val="tx1"/>
                </a:solidFill>
              </a:rPr>
              <a:t>Модель реализации проекта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r>
              <a:rPr lang="ru-RU" sz="900" b="0" i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Ответственное подразделение ГО за верификацию слайда:</a:t>
            </a:r>
            <a:r>
              <a:rPr lang="ru-RU" sz="900" b="0" i="0" baseline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baseline="0" dirty="0" err="1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ДЭн</a:t>
            </a:r>
            <a:r>
              <a:rPr lang="ru-RU" sz="900" baseline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900" baseline="0" dirty="0" err="1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ДЭк</a:t>
            </a:r>
            <a:r>
              <a:rPr lang="ru-RU" sz="900" baseline="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ДЛ, </a:t>
            </a:r>
            <a:r>
              <a:rPr lang="ru-RU" sz="9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ДМТО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09D9988-E7D5-4D9F-9366-D96D06DD3156}"/>
              </a:ext>
            </a:extLst>
          </p:cNvPr>
          <p:cNvSpPr>
            <a:spLocks/>
          </p:cNvSpPr>
          <p:nvPr userDrawn="1"/>
        </p:nvSpPr>
        <p:spPr>
          <a:xfrm>
            <a:off x="3" y="-328200"/>
            <a:ext cx="436364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</a:t>
            </a:r>
          </a:p>
        </p:txBody>
      </p:sp>
      <p:sp>
        <p:nvSpPr>
          <p:cNvPr id="12" name="DraftNote"/>
          <p:cNvSpPr/>
          <p:nvPr userDrawn="1"/>
        </p:nvSpPr>
        <p:spPr>
          <a:xfrm>
            <a:off x="-2028825" y="-1"/>
            <a:ext cx="1847594" cy="498143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C00000"/>
                </a:solidFill>
                <a:latin typeface="Arial" panose="020B0604020202020204" pitchFamily="34" charset="0"/>
              </a:rPr>
              <a:t>ОБЯЗАТЕЛЬНЫЙ</a:t>
            </a:r>
            <a:r>
              <a:rPr lang="ru-RU" sz="1000" b="1" baseline="0" dirty="0">
                <a:solidFill>
                  <a:srgbClr val="C00000"/>
                </a:solidFill>
                <a:latin typeface="Arial" panose="020B0604020202020204" pitchFamily="34" charset="0"/>
              </a:rPr>
              <a:t> СЛАЙД</a:t>
            </a:r>
            <a:endParaRPr lang="ru-RU" sz="1000" b="1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904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Трудовые ресурс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26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8" y="163284"/>
            <a:ext cx="10993469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chemeClr val="tx1"/>
                </a:solidFill>
              </a:rPr>
              <a:t>Трудовые ресурсы в инвестиционной и операционной фазах реализации проекта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r>
              <a:rPr lang="ru-RU" sz="9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Ответственное подразделение ГО за верификацию слайда: ДКП</a:t>
            </a:r>
          </a:p>
        </p:txBody>
      </p:sp>
      <p:sp>
        <p:nvSpPr>
          <p:cNvPr id="7" name="Прямоугольник 6"/>
          <p:cNvSpPr>
            <a:spLocks/>
          </p:cNvSpPr>
          <p:nvPr userDrawn="1"/>
        </p:nvSpPr>
        <p:spPr>
          <a:xfrm>
            <a:off x="12375593" y="3"/>
            <a:ext cx="3067609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hangingPunct="0"/>
            <a:r>
              <a:rPr lang="ru-RU" sz="1000" b="1" dirty="0">
                <a:solidFill>
                  <a:schemeClr val="accent5"/>
                </a:solidFill>
                <a:sym typeface="Tahoma"/>
              </a:rPr>
              <a:t>ВАЖНО!</a:t>
            </a:r>
          </a:p>
          <a:p>
            <a:pPr hangingPunct="0"/>
            <a:r>
              <a:rPr lang="ru-RU" sz="1000" dirty="0">
                <a:solidFill>
                  <a:schemeClr val="accent5"/>
                </a:solidFill>
              </a:rPr>
              <a:t>Руководителю проекта при формировании материалов на ИПК/ИК следует отработать всю информацию по изменению трудовых ресурсов и затрат на персонал со службой персонала филиала Компании или РОКС НН на котором планируется реализация проекта</a:t>
            </a:r>
            <a:endParaRPr lang="ru-RU" sz="1000" dirty="0">
              <a:solidFill>
                <a:schemeClr val="accent5"/>
              </a:solidFill>
              <a:sym typeface="Tahoma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2375593" y="1458824"/>
            <a:ext cx="3067609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1000" b="1" dirty="0">
                <a:solidFill>
                  <a:schemeClr val="accent5"/>
                </a:solidFill>
              </a:rPr>
              <a:t>Примечание</a:t>
            </a:r>
            <a:r>
              <a:rPr lang="ru-RU" sz="1000" dirty="0">
                <a:solidFill>
                  <a:schemeClr val="accent5"/>
                </a:solidFill>
              </a:rPr>
              <a:t>: если фактические / планируемые данные по численности и затратам на персонал отсутствуют – слайд можно не добавлять в презентацию, но обязательно указать в тексте другого слайда что дополнительные трудовые ресурсы не привлекаются/будут определены позднее, проектная мотивация не предусматривается.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81342C2-CD62-492A-9AFD-3F16DB9B8F76}"/>
              </a:ext>
            </a:extLst>
          </p:cNvPr>
          <p:cNvSpPr>
            <a:spLocks/>
          </p:cNvSpPr>
          <p:nvPr userDrawn="1"/>
        </p:nvSpPr>
        <p:spPr>
          <a:xfrm>
            <a:off x="3" y="-328200"/>
            <a:ext cx="436364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</a:t>
            </a:r>
          </a:p>
        </p:txBody>
      </p:sp>
      <p:sp>
        <p:nvSpPr>
          <p:cNvPr id="14" name="DraftNote"/>
          <p:cNvSpPr/>
          <p:nvPr userDrawn="1"/>
        </p:nvSpPr>
        <p:spPr>
          <a:xfrm>
            <a:off x="-2019301" y="-1"/>
            <a:ext cx="1838069" cy="498143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C00000"/>
                </a:solidFill>
                <a:latin typeface="Arial" panose="020B0604020202020204" pitchFamily="34" charset="0"/>
              </a:rPr>
              <a:t>ОБЯЗАТЕЛЬНЫЙ</a:t>
            </a:r>
            <a:r>
              <a:rPr lang="ru-RU" sz="1000" b="1" baseline="0" dirty="0">
                <a:solidFill>
                  <a:srgbClr val="C00000"/>
                </a:solidFill>
                <a:latin typeface="Arial" panose="020B0604020202020204" pitchFamily="34" charset="0"/>
              </a:rPr>
              <a:t> СЛАЙД</a:t>
            </a:r>
            <a:endParaRPr lang="ru-RU" sz="1000" b="1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65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Предписания и претензионная рабо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50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8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chemeClr val="tx1"/>
                </a:solidFill>
              </a:rPr>
              <a:t>Предписания надзорных</a:t>
            </a:r>
            <a:r>
              <a:rPr lang="ru-RU" sz="2000" b="1" baseline="0" dirty="0">
                <a:solidFill>
                  <a:schemeClr val="tx1"/>
                </a:solidFill>
              </a:rPr>
              <a:t> органов</a:t>
            </a:r>
            <a:r>
              <a:rPr lang="ru-RU" sz="2000" b="1" dirty="0">
                <a:solidFill>
                  <a:schemeClr val="tx1"/>
                </a:solidFill>
              </a:rPr>
              <a:t> и претензионная</a:t>
            </a:r>
            <a:r>
              <a:rPr lang="ru-RU" sz="2000" b="1" baseline="0" dirty="0">
                <a:solidFill>
                  <a:schemeClr val="tx1"/>
                </a:solidFill>
              </a:rPr>
              <a:t> работа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8" name="DraftNote"/>
          <p:cNvSpPr/>
          <p:nvPr userDrawn="1"/>
        </p:nvSpPr>
        <p:spPr>
          <a:xfrm>
            <a:off x="-2402005" y="61415"/>
            <a:ext cx="2220775" cy="934872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C00000"/>
                </a:solidFill>
                <a:latin typeface="+mj-lt"/>
              </a:rPr>
              <a:t>ОБЯЗАТЕЛЬНЫЙ</a:t>
            </a:r>
            <a:r>
              <a:rPr lang="ru-RU" sz="1000" b="1" baseline="0" dirty="0">
                <a:solidFill>
                  <a:srgbClr val="C00000"/>
                </a:solidFill>
                <a:latin typeface="+mj-lt"/>
              </a:rPr>
              <a:t> СЛАЙД</a:t>
            </a:r>
          </a:p>
          <a:p>
            <a:pPr algn="l">
              <a:spcBef>
                <a:spcPts val="0"/>
              </a:spcBef>
              <a:buFont typeface="Arial" panose="020B0604020202020204" pitchFamily="34" charset="0"/>
              <a:buNone/>
            </a:pPr>
            <a:endParaRPr lang="ru-RU" sz="1000" b="0" baseline="0" dirty="0">
              <a:solidFill>
                <a:srgbClr val="C00000"/>
              </a:solidFill>
              <a:latin typeface="+mj-lt"/>
            </a:endParaRPr>
          </a:p>
          <a:p>
            <a:pPr algn="l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1000" b="0" baseline="0" dirty="0">
                <a:solidFill>
                  <a:srgbClr val="C00000"/>
                </a:solidFill>
                <a:latin typeface="+mj-lt"/>
              </a:rPr>
              <a:t>(заполняется при наличии предписаний/ ведении претензионной работы)</a:t>
            </a:r>
            <a:endParaRPr lang="ru-RU" sz="1000" b="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r>
              <a:rPr lang="ru-RU" sz="9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Ответственное подразделение ГО за верификацию слайда: ПД</a:t>
            </a:r>
          </a:p>
        </p:txBody>
      </p:sp>
      <p:sp>
        <p:nvSpPr>
          <p:cNvPr id="7" name="Прямоугольник 6"/>
          <p:cNvSpPr>
            <a:spLocks/>
          </p:cNvSpPr>
          <p:nvPr userDrawn="1"/>
        </p:nvSpPr>
        <p:spPr>
          <a:xfrm>
            <a:off x="12375593" y="2"/>
            <a:ext cx="1988107" cy="21544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hangingPunct="0"/>
            <a:r>
              <a:rPr lang="ru-RU" sz="1000" b="0" dirty="0">
                <a:solidFill>
                  <a:schemeClr val="accent6">
                    <a:lumMod val="50000"/>
                  </a:schemeClr>
                </a:solidFill>
                <a:sym typeface="Tahoma"/>
              </a:rPr>
              <a:t>Указывается информация</a:t>
            </a:r>
            <a:r>
              <a:rPr lang="ru-RU" sz="1000" b="0" baseline="0" dirty="0">
                <a:solidFill>
                  <a:schemeClr val="accent6">
                    <a:lumMod val="50000"/>
                  </a:schemeClr>
                </a:solidFill>
                <a:sym typeface="Tahoma"/>
              </a:rPr>
              <a:t> о существующих на момент подготовки материалов предписаниях от государственных надзорных органов, а также информация о наличии и статусе претензионной работы </a:t>
            </a:r>
          </a:p>
          <a:p>
            <a:pPr hangingPunct="0"/>
            <a:endParaRPr lang="ru-RU" sz="1000" b="0" baseline="0" dirty="0">
              <a:solidFill>
                <a:schemeClr val="accent6">
                  <a:lumMod val="50000"/>
                </a:schemeClr>
              </a:solidFill>
              <a:sym typeface="Tahoma"/>
            </a:endParaRPr>
          </a:p>
          <a:p>
            <a:pPr hangingPunct="0"/>
            <a:r>
              <a:rPr lang="ru-RU" sz="1000" b="0" baseline="0" dirty="0">
                <a:solidFill>
                  <a:schemeClr val="accent6">
                    <a:lumMod val="50000"/>
                  </a:schemeClr>
                </a:solidFill>
                <a:sym typeface="Tahoma"/>
              </a:rPr>
              <a:t>При наличии вышеперечисленного в комплект материалов также должен быть включён заполненный опросник в приложенном формате</a:t>
            </a:r>
            <a:endParaRPr lang="ru-RU" sz="1000" b="0" dirty="0">
              <a:solidFill>
                <a:schemeClr val="accent6">
                  <a:lumMod val="50000"/>
                </a:schemeClr>
              </a:solidFill>
              <a:sym typeface="Tahoma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81342C2-CD62-492A-9AFD-3F16DB9B8F76}"/>
              </a:ext>
            </a:extLst>
          </p:cNvPr>
          <p:cNvSpPr>
            <a:spLocks/>
          </p:cNvSpPr>
          <p:nvPr userDrawn="1"/>
        </p:nvSpPr>
        <p:spPr>
          <a:xfrm>
            <a:off x="3" y="-328200"/>
            <a:ext cx="436364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1C2531-647A-448C-9D72-A6DEB3F7AF1C}"/>
              </a:ext>
            </a:extLst>
          </p:cNvPr>
          <p:cNvSpPr txBox="1">
            <a:spLocks/>
          </p:cNvSpPr>
          <p:nvPr userDrawn="1"/>
        </p:nvSpPr>
        <p:spPr>
          <a:xfrm>
            <a:off x="379057" y="6153210"/>
            <a:ext cx="9386155" cy="296008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r>
              <a:rPr lang="en-US" sz="9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9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9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900" b="1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Более подробная информация содержится в соответствующих файлах в составе комплекта материалов</a:t>
            </a:r>
          </a:p>
          <a:p>
            <a:endParaRPr lang="ru-RU" sz="900" b="1" dirty="0">
              <a:solidFill>
                <a:schemeClr val="accent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53">
            <a:extLst>
              <a:ext uri="{FF2B5EF4-FFF2-40B4-BE49-F238E27FC236}">
                <a16:creationId xmlns:a16="http://schemas.microsoft.com/office/drawing/2014/main" id="{AE6177E3-77CC-4F2A-8BBF-1B8712953070}"/>
              </a:ext>
            </a:extLst>
          </p:cNvPr>
          <p:cNvSpPr/>
          <p:nvPr userDrawn="1"/>
        </p:nvSpPr>
        <p:spPr>
          <a:xfrm>
            <a:off x="160020" y="6062764"/>
            <a:ext cx="3443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 </a:t>
            </a:r>
            <a:endParaRPr lang="ru-RU" sz="24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54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График набора персонала на инвестиционной фаз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74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8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2000" b="1" dirty="0">
                <a:solidFill>
                  <a:schemeClr val="tx1"/>
                </a:solidFill>
              </a:rPr>
              <a:t>График</a:t>
            </a:r>
            <a:r>
              <a:rPr lang="ru-RU" sz="2000" b="1" baseline="0" dirty="0">
                <a:solidFill>
                  <a:schemeClr val="tx1"/>
                </a:solidFill>
              </a:rPr>
              <a:t> </a:t>
            </a:r>
            <a:r>
              <a:rPr lang="ru-RU" sz="2000" b="1" dirty="0">
                <a:solidFill>
                  <a:schemeClr val="tx1"/>
                </a:solidFill>
              </a:rPr>
              <a:t>набора персонала на инвестиционной фазе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Ответственное подразделение ГО за верификацию слайда: ДКП, ДУСП/ННД, </a:t>
            </a:r>
            <a:r>
              <a:rPr lang="ru-RU" sz="900" dirty="0" err="1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ДЭн</a:t>
            </a:r>
            <a:r>
              <a:rPr lang="ru-RU" sz="900" dirty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ДЛ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81342C2-CD62-492A-9AFD-3F16DB9B8F76}"/>
              </a:ext>
            </a:extLst>
          </p:cNvPr>
          <p:cNvSpPr>
            <a:spLocks/>
          </p:cNvSpPr>
          <p:nvPr userDrawn="1"/>
        </p:nvSpPr>
        <p:spPr>
          <a:xfrm>
            <a:off x="3" y="-328200"/>
            <a:ext cx="436364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</a:p>
        </p:txBody>
      </p:sp>
      <p:sp>
        <p:nvSpPr>
          <p:cNvPr id="15" name="Прямоугольник 6">
            <a:extLst>
              <a:ext uri="{FF2B5EF4-FFF2-40B4-BE49-F238E27FC236}">
                <a16:creationId xmlns:a16="http://schemas.microsoft.com/office/drawing/2014/main" id="{CAA1BDE7-8A68-44D7-89CF-1A511FA13C48}"/>
              </a:ext>
            </a:extLst>
          </p:cNvPr>
          <p:cNvSpPr>
            <a:spLocks/>
          </p:cNvSpPr>
          <p:nvPr userDrawn="1"/>
        </p:nvSpPr>
        <p:spPr>
          <a:xfrm>
            <a:off x="12327467" y="3"/>
            <a:ext cx="2360083" cy="2359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600"/>
              </a:spcBef>
              <a:spcAft>
                <a:spcPts val="200"/>
              </a:spcAft>
            </a:pPr>
            <a:r>
              <a:rPr lang="ru-RU" sz="100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В ячейках таблицы приводится количество персонала проектного офиса в соответствии со штатным расписанием в разрезе ролей распределённых по графику реализации проекта</a:t>
            </a:r>
          </a:p>
          <a:p>
            <a:pPr>
              <a:spcBef>
                <a:spcPts val="600"/>
              </a:spcBef>
              <a:spcAft>
                <a:spcPts val="200"/>
              </a:spcAft>
            </a:pPr>
            <a:r>
              <a:rPr lang="ru-RU" sz="1000" b="1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Фаза проекта </a:t>
            </a:r>
            <a:r>
              <a:rPr lang="ru-RU" sz="100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– указать фазу, с которой планируется привлечь сотрудника</a:t>
            </a:r>
          </a:p>
          <a:p>
            <a:pPr>
              <a:spcBef>
                <a:spcPts val="600"/>
              </a:spcBef>
              <a:spcAft>
                <a:spcPts val="200"/>
              </a:spcAft>
            </a:pPr>
            <a:r>
              <a:rPr lang="ru-RU" sz="100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График</a:t>
            </a:r>
            <a:r>
              <a:rPr lang="ru-RU" sz="1000" baseline="0" dirty="0">
                <a:solidFill>
                  <a:schemeClr val="accent5"/>
                </a:solidFill>
                <a:latin typeface="+mj-lt"/>
                <a:cs typeface="Arial" panose="020B0604020202020204" pitchFamily="34" charset="0"/>
              </a:rPr>
              <a:t> набора персонала заполняется для фазы, на которую переходит проект, либо на текущую фазу если проект не переходит на другую фазу (например, ЗНИ)</a:t>
            </a:r>
            <a:endParaRPr lang="ru-RU" sz="1000" dirty="0">
              <a:solidFill>
                <a:schemeClr val="accent5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" name="DraftNote"/>
          <p:cNvSpPr/>
          <p:nvPr userDrawn="1"/>
        </p:nvSpPr>
        <p:spPr>
          <a:xfrm>
            <a:off x="-1981201" y="-1"/>
            <a:ext cx="1799969" cy="498143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C00000"/>
                </a:solidFill>
                <a:latin typeface="Arial" panose="020B0604020202020204" pitchFamily="34" charset="0"/>
              </a:rPr>
              <a:t>ОБЯЗАТЕЛЬНЫЙ</a:t>
            </a:r>
            <a:r>
              <a:rPr lang="ru-RU" sz="1000" b="1" baseline="0" dirty="0">
                <a:solidFill>
                  <a:srgbClr val="C00000"/>
                </a:solidFill>
                <a:latin typeface="Arial" panose="020B0604020202020204" pitchFamily="34" charset="0"/>
              </a:rPr>
              <a:t> СЛАЙД</a:t>
            </a:r>
            <a:endParaRPr lang="ru-RU" sz="1000" b="1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830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Титульный слайд_логисти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1740391"/>
              </p:ext>
            </p:extLst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20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5619875-2064-4958-B51D-BACFB1A7F92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907536"/>
          </a:xfrm>
          <a:prstGeom prst="rect">
            <a:avLst/>
          </a:prstGeom>
        </p:spPr>
      </p:pic>
      <p:sp>
        <p:nvSpPr>
          <p:cNvPr id="4" name="Прямоугольник 3" hidden="1"/>
          <p:cNvSpPr/>
          <p:nvPr userDrawn="1">
            <p:custDataLst>
              <p:tags r:id="rId2"/>
            </p:custDataLst>
          </p:nvPr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1800" b="0" i="0" baseline="0" dirty="0" err="1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  <a:sym typeface="Tahoma" panose="020B0604030504040204" pitchFamily="34" charset="0"/>
            </a:endParaRPr>
          </a:p>
        </p:txBody>
      </p:sp>
      <p:sp>
        <p:nvSpPr>
          <p:cNvPr id="2" name="Прямоугольник 1" hidden="1"/>
          <p:cNvSpPr/>
          <p:nvPr userDrawn="1"/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1800" b="0" i="0" baseline="0" dirty="0" err="1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  <a:sym typeface="Tahoma" panose="020B0604030504040204" pitchFamily="34" charset="0"/>
            </a:endParaRPr>
          </a:p>
        </p:txBody>
      </p:sp>
      <p:sp>
        <p:nvSpPr>
          <p:cNvPr id="19" name="DraftNote"/>
          <p:cNvSpPr/>
          <p:nvPr userDrawn="1"/>
        </p:nvSpPr>
        <p:spPr>
          <a:xfrm>
            <a:off x="-2553418" y="-1"/>
            <a:ext cx="2461403" cy="974786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  <a:t>Шаблон применяется для </a:t>
            </a:r>
            <a:r>
              <a:rPr lang="ru-RU" sz="1000" b="1" i="0" u="none" dirty="0">
                <a:solidFill>
                  <a:srgbClr val="FF0000"/>
                </a:solidFill>
                <a:latin typeface="Arial" panose="020B0604020202020204" pitchFamily="34" charset="0"/>
              </a:rPr>
              <a:t>всех инвестиционных проектов</a:t>
            </a:r>
            <a: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  <a:t/>
            </a:r>
            <a:b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</a:br>
            <a:r>
              <a:rPr lang="ru-RU" sz="1000" b="0" dirty="0">
                <a:solidFill>
                  <a:srgbClr val="FF0000"/>
                </a:solidFill>
                <a:latin typeface="Arial" panose="020B0604020202020204" pitchFamily="34" charset="0"/>
              </a:rPr>
              <a:t>(кроме ИТ-проектов – по отдельному шаблону) </a:t>
            </a:r>
          </a:p>
        </p:txBody>
      </p:sp>
      <p:sp>
        <p:nvSpPr>
          <p:cNvPr id="11" name="Наименованик предприятия"/>
          <p:cNvSpPr>
            <a:spLocks noGrp="1"/>
          </p:cNvSpPr>
          <p:nvPr>
            <p:ph type="ctrTitle" hasCustomPrompt="1"/>
          </p:nvPr>
        </p:nvSpPr>
        <p:spPr>
          <a:xfrm>
            <a:off x="916801" y="4027399"/>
            <a:ext cx="10926317" cy="360000"/>
          </a:xfrm>
          <a:ln>
            <a:noFill/>
          </a:ln>
        </p:spPr>
        <p:txBody>
          <a:bodyPr vert="horz" wrap="square" anchor="ctr">
            <a:noAutofit/>
          </a:bodyPr>
          <a:lstStyle>
            <a:lvl1pPr algn="l">
              <a:spcBef>
                <a:spcPts val="0"/>
              </a:spcBef>
              <a:defRPr sz="1800" b="0" i="0" u="none" strike="noStrike">
                <a:solidFill>
                  <a:schemeClr val="tx1"/>
                </a:solidFill>
                <a:latin typeface="Tahoma" panose="020B0604030504040204" pitchFamily="34" charset="0"/>
              </a:defRPr>
            </a:lvl1pPr>
          </a:lstStyle>
          <a:p>
            <a:r>
              <a:rPr lang="ru-RU" dirty="0"/>
              <a:t>Наименование предприятия</a:t>
            </a:r>
          </a:p>
        </p:txBody>
      </p:sp>
      <p:sp>
        <p:nvSpPr>
          <p:cNvPr id="34" name="ШИФР"/>
          <p:cNvSpPr>
            <a:spLocks noGrp="1"/>
          </p:cNvSpPr>
          <p:nvPr>
            <p:ph type="body" sz="quarter" idx="19" hasCustomPrompt="1"/>
          </p:nvPr>
        </p:nvSpPr>
        <p:spPr>
          <a:xfrm>
            <a:off x="2195410" y="5224466"/>
            <a:ext cx="9647711" cy="360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>
              <a:defRPr lang="ru-RU" sz="18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«шифр»</a:t>
            </a:r>
          </a:p>
        </p:txBody>
      </p:sp>
      <p:sp>
        <p:nvSpPr>
          <p:cNvPr id="6" name="БК"/>
          <p:cNvSpPr/>
          <p:nvPr userDrawn="1"/>
        </p:nvSpPr>
        <p:spPr>
          <a:xfrm>
            <a:off x="2207686" y="6004394"/>
            <a:ext cx="3693244" cy="216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rmAutofit/>
          </a:bodyPr>
          <a:lstStyle/>
          <a:p>
            <a:pPr algn="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kern="1200" dirty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Руководитель проекта</a:t>
            </a:r>
          </a:p>
        </p:txBody>
      </p:sp>
      <p:sp>
        <p:nvSpPr>
          <p:cNvPr id="37" name="РП ФИО"/>
          <p:cNvSpPr>
            <a:spLocks noGrp="1"/>
          </p:cNvSpPr>
          <p:nvPr>
            <p:ph type="body" sz="quarter" idx="20" hasCustomPrompt="1"/>
          </p:nvPr>
        </p:nvSpPr>
        <p:spPr>
          <a:xfrm>
            <a:off x="6118790" y="6006757"/>
            <a:ext cx="5724332" cy="216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>
                    <a:lumMod val="1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Фамилия И.О.</a:t>
            </a:r>
          </a:p>
        </p:txBody>
      </p:sp>
      <p:sp>
        <p:nvSpPr>
          <p:cNvPr id="17" name="Название проекта"/>
          <p:cNvSpPr>
            <a:spLocks noGrp="1"/>
          </p:cNvSpPr>
          <p:nvPr>
            <p:ph type="body" sz="quarter" idx="22" hasCustomPrompt="1"/>
          </p:nvPr>
        </p:nvSpPr>
        <p:spPr>
          <a:xfrm>
            <a:off x="2195410" y="4481805"/>
            <a:ext cx="9647711" cy="67604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t">
            <a:noAutofit/>
          </a:bodyPr>
          <a:lstStyle>
            <a:lvl1pPr algn="l">
              <a:defRPr lang="ru-RU" sz="18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«Название проекта»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endParaRPr lang="ru-RU" dirty="0"/>
          </a:p>
        </p:txBody>
      </p:sp>
      <p:sp>
        <p:nvSpPr>
          <p:cNvPr id="16" name="ШИФР"/>
          <p:cNvSpPr>
            <a:spLocks noGrp="1"/>
          </p:cNvSpPr>
          <p:nvPr>
            <p:ph type="body" sz="quarter" idx="24" hasCustomPrompt="1"/>
          </p:nvPr>
        </p:nvSpPr>
        <p:spPr>
          <a:xfrm>
            <a:off x="2207686" y="6399870"/>
            <a:ext cx="9635436" cy="26885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Месяц, 20ХХ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-2553418" y="2577504"/>
            <a:ext cx="2358753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копировании, дублировании или создании новых слайдов обязательно применять макет – </a:t>
            </a:r>
            <a:r>
              <a:rPr lang="ru-RU" sz="1000" b="0" u="none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«00_Только заголовок (Обязательный слайд)»</a:t>
            </a:r>
          </a:p>
        </p:txBody>
      </p:sp>
      <p:sp>
        <p:nvSpPr>
          <p:cNvPr id="20" name="Овал 19"/>
          <p:cNvSpPr/>
          <p:nvPr userDrawn="1"/>
        </p:nvSpPr>
        <p:spPr>
          <a:xfrm>
            <a:off x="-2572142" y="2196220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-2548619" y="4843834"/>
            <a:ext cx="2052348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Справа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от слайдов приведены ключевые комментарии по их заполнению</a:t>
            </a:r>
            <a:endParaRPr lang="ru-RU" sz="1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-2548619" y="4429635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5" name="Прямоугольник 24"/>
          <p:cNvSpPr/>
          <p:nvPr userDrawn="1"/>
        </p:nvSpPr>
        <p:spPr>
          <a:xfrm>
            <a:off x="12360713" y="72874"/>
            <a:ext cx="2447489" cy="48218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Внизу на каждом слайде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указаны </a:t>
            </a:r>
            <a:r>
              <a:rPr lang="ru-RU" sz="1000" b="1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Ответственные подразделения - </a:t>
            </a:r>
            <a:r>
              <a:rPr lang="ru-RU" sz="1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подразделения ГО ГМК</a:t>
            </a:r>
            <a:r>
              <a:rPr lang="ru-RU" sz="100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НН, ответственные за верификацию и подтверждение данных на слайде </a:t>
            </a:r>
            <a:r>
              <a:rPr lang="ru-RU" sz="1000" b="1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соответствии со своей функциональной зоной и отраслевой принадлежностью проекта: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ДИАК – Департамент инвестиционного анализа и контроля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ДСП – Департамент стратегического планирования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ДЭн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Департамент энергетики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ДЭк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Департамент экологии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 – Департамент логистики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ПТД - Производственно-технический департамент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ЭД – Экономический департамент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ДМТО – Департамент материально-технического обеспечения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ДКП – Департамент кадровой политики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ДПА – Департамент производственных активов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ЦТЭ – Центр технической экспертизы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ДУСП – Департамент управления стратегическими проектами</a:t>
            </a:r>
            <a:endParaRPr lang="en-US" sz="1000" b="0" baseline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ПД – Правовой департамент</a:t>
            </a:r>
            <a:endParaRPr lang="ru-RU" sz="1000" b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Прямоугольник 31"/>
          <p:cNvSpPr/>
          <p:nvPr userDrawn="1"/>
        </p:nvSpPr>
        <p:spPr>
          <a:xfrm>
            <a:off x="-2553417" y="3654799"/>
            <a:ext cx="2356541" cy="6668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материалах выделяются пусковые комплексы проекта 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необходимости 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могут быть выделены этапы пускового комплекса</a:t>
            </a:r>
            <a:endParaRPr lang="ru-RU" sz="1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Овал 25"/>
          <p:cNvSpPr/>
          <p:nvPr userDrawn="1"/>
        </p:nvSpPr>
        <p:spPr>
          <a:xfrm>
            <a:off x="-2552423" y="3252410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8" name="БК"/>
          <p:cNvSpPr/>
          <p:nvPr userDrawn="1"/>
        </p:nvSpPr>
        <p:spPr>
          <a:xfrm>
            <a:off x="926680" y="5202484"/>
            <a:ext cx="1035848" cy="31963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Шифр:</a:t>
            </a:r>
          </a:p>
        </p:txBody>
      </p:sp>
      <p:sp>
        <p:nvSpPr>
          <p:cNvPr id="29" name="БК"/>
          <p:cNvSpPr/>
          <p:nvPr userDrawn="1"/>
        </p:nvSpPr>
        <p:spPr>
          <a:xfrm>
            <a:off x="926682" y="4405256"/>
            <a:ext cx="1127863" cy="31963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Проект:</a:t>
            </a:r>
          </a:p>
        </p:txBody>
      </p:sp>
      <p:sp>
        <p:nvSpPr>
          <p:cNvPr id="33" name="Прямоугольник 32"/>
          <p:cNvSpPr/>
          <p:nvPr userDrawn="1"/>
        </p:nvSpPr>
        <p:spPr>
          <a:xfrm>
            <a:off x="-2571719" y="5828721"/>
            <a:ext cx="2356541" cy="76944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kern="1200" baseline="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Запрещено использование низкокачественного контента (сканы низкого качества и т.д.) – все показатели должны быть читаемы на распечатанном А4</a:t>
            </a:r>
          </a:p>
        </p:txBody>
      </p:sp>
      <p:sp>
        <p:nvSpPr>
          <p:cNvPr id="35" name="Овал 34"/>
          <p:cNvSpPr/>
          <p:nvPr userDrawn="1"/>
        </p:nvSpPr>
        <p:spPr>
          <a:xfrm>
            <a:off x="-2576940" y="5387110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30" name="БК"/>
          <p:cNvSpPr/>
          <p:nvPr userDrawn="1"/>
        </p:nvSpPr>
        <p:spPr>
          <a:xfrm>
            <a:off x="2207686" y="5671443"/>
            <a:ext cx="3693244" cy="216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rmAutofit/>
          </a:bodyPr>
          <a:lstStyle/>
          <a:p>
            <a:pPr algn="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Куратор проекта</a:t>
            </a:r>
          </a:p>
        </p:txBody>
      </p:sp>
      <p:sp>
        <p:nvSpPr>
          <p:cNvPr id="31" name="РП ФИО"/>
          <p:cNvSpPr>
            <a:spLocks noGrp="1"/>
          </p:cNvSpPr>
          <p:nvPr>
            <p:ph type="body" sz="quarter" idx="25" hasCustomPrompt="1"/>
          </p:nvPr>
        </p:nvSpPr>
        <p:spPr>
          <a:xfrm>
            <a:off x="6118790" y="5673806"/>
            <a:ext cx="5724332" cy="216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>
                    <a:lumMod val="1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Фамилия И.О.</a:t>
            </a:r>
          </a:p>
        </p:txBody>
      </p:sp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66322E5E-B2CD-4CCC-9391-A41B41B0E69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366185" y="196776"/>
            <a:ext cx="2715436" cy="576000"/>
          </a:xfrm>
          <a:prstGeom prst="rect">
            <a:avLst/>
          </a:prstGeom>
        </p:spPr>
      </p:pic>
      <p:sp>
        <p:nvSpPr>
          <p:cNvPr id="8" name="Прямоугольник 7" hidden="1">
            <a:extLst>
              <a:ext uri="{FF2B5EF4-FFF2-40B4-BE49-F238E27FC236}">
                <a16:creationId xmlns:a16="http://schemas.microsoft.com/office/drawing/2014/main" id="{4B84FA76-6167-4359-B823-DFC08EA9F5B1}"/>
              </a:ext>
            </a:extLst>
          </p:cNvPr>
          <p:cNvSpPr/>
          <p:nvPr userDrawn="1"/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rtl="0">
              <a:spcBef>
                <a:spcPts val="1200"/>
              </a:spcBef>
              <a:buFont typeface="Arial" panose="020B0604020202020204" pitchFamily="34" charset="0"/>
              <a:buNone/>
            </a:pPr>
            <a:endParaRPr kumimoji="0" lang="ru-RU" sz="1800" b="0" i="0" u="none" kern="1200" cap="none" spc="0" baseline="0" dirty="0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761105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391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Фотоотчет о реализации про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98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8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000" b="1" dirty="0">
                <a:solidFill>
                  <a:schemeClr val="tx1"/>
                </a:solidFill>
              </a:rPr>
              <a:t>Фотоотчет о реализации проекта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EBC907-F46C-43DB-891C-FAF67FA8713C}" type="slidenum">
              <a:rPr lang="ru-RU" sz="1200" smtClean="0"/>
              <a:pPr/>
              <a:t>‹#›</a:t>
            </a:fld>
            <a:endParaRPr lang="ru-RU" sz="120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63BC408-1182-455C-8EE6-C2ED9AE19ECD}"/>
              </a:ext>
            </a:extLst>
          </p:cNvPr>
          <p:cNvSpPr>
            <a:spLocks/>
          </p:cNvSpPr>
          <p:nvPr userDrawn="1"/>
        </p:nvSpPr>
        <p:spPr>
          <a:xfrm>
            <a:off x="3" y="-328200"/>
            <a:ext cx="436364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</a:p>
        </p:txBody>
      </p:sp>
      <p:sp>
        <p:nvSpPr>
          <p:cNvPr id="8" name="DraftNote">
            <a:extLst>
              <a:ext uri="{FF2B5EF4-FFF2-40B4-BE49-F238E27FC236}">
                <a16:creationId xmlns:a16="http://schemas.microsoft.com/office/drawing/2014/main" id="{0D7A0DA5-3E7D-43AF-A019-F753FA74650F}"/>
              </a:ext>
            </a:extLst>
          </p:cNvPr>
          <p:cNvSpPr/>
          <p:nvPr userDrawn="1"/>
        </p:nvSpPr>
        <p:spPr>
          <a:xfrm>
            <a:off x="-2047875" y="-1"/>
            <a:ext cx="1866644" cy="485776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C00000"/>
                </a:solidFill>
                <a:latin typeface="+mj-lt"/>
              </a:rPr>
              <a:t>ОПЦИОНАЛЬНЫЙ</a:t>
            </a:r>
            <a:r>
              <a:rPr lang="ru-RU" sz="1000" b="1" baseline="0" dirty="0">
                <a:solidFill>
                  <a:srgbClr val="C00000"/>
                </a:solidFill>
                <a:latin typeface="+mj-lt"/>
              </a:rPr>
              <a:t> СЛАЙД</a:t>
            </a:r>
            <a:endParaRPr lang="ru-RU" sz="10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74426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5_Приложения для проектов МС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322"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 userDrawn="1"/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1800" b="0" i="0" baseline="0" dirty="0" err="1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  <a:sym typeface="Tahoma" panose="020B0604030504040204" pitchFamily="34" charset="0"/>
            </a:endParaRPr>
          </a:p>
        </p:txBody>
      </p:sp>
      <p:sp>
        <p:nvSpPr>
          <p:cNvPr id="19" name="DraftNote"/>
          <p:cNvSpPr/>
          <p:nvPr userDrawn="1"/>
        </p:nvSpPr>
        <p:spPr>
          <a:xfrm>
            <a:off x="-1977081" y="3"/>
            <a:ext cx="1795849" cy="511789"/>
          </a:xfrm>
          <a:prstGeom prst="homePlate">
            <a:avLst>
              <a:gd name="adj" fmla="val 16749"/>
            </a:avLst>
          </a:prstGeom>
          <a:noFill/>
          <a:ln>
            <a:solidFill>
              <a:schemeClr val="tx2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chemeClr val="tx2"/>
                </a:solidFill>
                <a:latin typeface="+mj-lt"/>
              </a:rPr>
              <a:t>Разделительный слайд</a:t>
            </a:r>
          </a:p>
        </p:txBody>
      </p:sp>
      <p:sp>
        <p:nvSpPr>
          <p:cNvPr id="20" name="Прямоугольник 19"/>
          <p:cNvSpPr>
            <a:spLocks/>
          </p:cNvSpPr>
          <p:nvPr userDrawn="1"/>
        </p:nvSpPr>
        <p:spPr>
          <a:xfrm>
            <a:off x="366186" y="311229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1"/>
                </a:solidFill>
              </a:rPr>
              <a:t>Приложения для проектов МСК</a:t>
            </a:r>
            <a:br>
              <a:rPr lang="ru-RU" sz="2800" b="1" dirty="0">
                <a:solidFill>
                  <a:schemeClr val="tx1"/>
                </a:solidFill>
              </a:rPr>
            </a:br>
            <a:endParaRPr lang="ru-RU" sz="2000" b="1" i="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47089" y="3923458"/>
            <a:ext cx="11379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Ответственные подразделения ГО за верификацию слайдов: ПТД, ДМР</a:t>
            </a: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-1878913" y="1175020"/>
            <a:ext cx="1697681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ВСЕ</a:t>
            </a:r>
            <a:r>
              <a:rPr lang="ru-RU" sz="1000" b="0" baseline="0" dirty="0">
                <a:solidFill>
                  <a:schemeClr val="tx2"/>
                </a:solidFill>
                <a:latin typeface="+mj-lt"/>
                <a:cs typeface="Arial" panose="020B0604020202020204" pitchFamily="34" charset="0"/>
              </a:rPr>
              <a:t> СЛАЙДЫ ЯВЛЯЮТСЯ ОБЯЗАТЕЛЬНЫМИ ДЛЯ ПРОЕКТОВ МСК</a:t>
            </a:r>
            <a:endParaRPr lang="ru-RU" sz="1000" b="0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" name="Овал 9"/>
          <p:cNvSpPr/>
          <p:nvPr userDrawn="1"/>
        </p:nvSpPr>
        <p:spPr>
          <a:xfrm>
            <a:off x="-1878913" y="739846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41E2BD1-1290-4498-A1D7-AB041703F05A}"/>
              </a:ext>
            </a:extLst>
          </p:cNvPr>
          <p:cNvSpPr>
            <a:spLocks/>
          </p:cNvSpPr>
          <p:nvPr userDrawn="1"/>
        </p:nvSpPr>
        <p:spPr>
          <a:xfrm>
            <a:off x="3" y="-328200"/>
            <a:ext cx="436364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</a:p>
        </p:txBody>
      </p:sp>
      <p:sp>
        <p:nvSpPr>
          <p:cNvPr id="11" name="Прямоугольник 7"/>
          <p:cNvSpPr>
            <a:spLocks/>
          </p:cNvSpPr>
          <p:nvPr userDrawn="1"/>
        </p:nvSpPr>
        <p:spPr>
          <a:xfrm>
            <a:off x="-1878914" y="2113474"/>
            <a:ext cx="1786897" cy="1538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1000" dirty="0">
                <a:solidFill>
                  <a:srgbClr val="EF7F1A"/>
                </a:solidFill>
                <a:latin typeface="+mj-lt"/>
                <a:cs typeface="Arial" panose="020B0604020202020204" pitchFamily="34" charset="0"/>
              </a:rPr>
              <a:t>Информация с графическим отображением границ проектов, пусковых комплексов и типов руд с категориями </a:t>
            </a:r>
            <a:r>
              <a:rPr lang="ru-RU" sz="1000" dirty="0" err="1">
                <a:solidFill>
                  <a:srgbClr val="EF7F1A"/>
                </a:solidFill>
                <a:latin typeface="+mj-lt"/>
                <a:cs typeface="Arial" panose="020B0604020202020204" pitchFamily="34" charset="0"/>
              </a:rPr>
              <a:t>разведанности</a:t>
            </a:r>
            <a:r>
              <a:rPr lang="ru-RU" sz="1000" dirty="0">
                <a:solidFill>
                  <a:srgbClr val="EF7F1A"/>
                </a:solidFill>
                <a:latin typeface="+mj-lt"/>
                <a:cs typeface="Arial" panose="020B0604020202020204" pitchFamily="34" charset="0"/>
              </a:rPr>
              <a:t> и пр. может быть представлена отдельно в составе пакета материалов по проекту (по согласованию с ПТД и/или ДМР)</a:t>
            </a:r>
            <a:endParaRPr lang="ru-RU" sz="1000" b="0" dirty="0">
              <a:solidFill>
                <a:srgbClr val="EF7F1A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3" name="Полилиния: фигура 12">
            <a:extLst>
              <a:ext uri="{FF2B5EF4-FFF2-40B4-BE49-F238E27FC236}">
                <a16:creationId xmlns:a16="http://schemas.microsoft.com/office/drawing/2014/main" id="{3554F8DC-2914-497A-9FF2-9EDC333369B2}"/>
              </a:ext>
            </a:extLst>
          </p:cNvPr>
          <p:cNvSpPr/>
          <p:nvPr userDrawn="1"/>
        </p:nvSpPr>
        <p:spPr>
          <a:xfrm>
            <a:off x="11376587" y="340094"/>
            <a:ext cx="430448" cy="288282"/>
          </a:xfrm>
          <a:custGeom>
            <a:avLst/>
            <a:gdLst>
              <a:gd name="connsiteX0" fmla="*/ 430137 w 645042"/>
              <a:gd name="connsiteY0" fmla="*/ 686 h 432000"/>
              <a:gd name="connsiteX1" fmla="*/ 430137 w 645042"/>
              <a:gd name="connsiteY1" fmla="*/ 146408 h 432000"/>
              <a:gd name="connsiteX2" fmla="*/ 214957 w 645042"/>
              <a:gd name="connsiteY2" fmla="*/ 686 h 432000"/>
              <a:gd name="connsiteX3" fmla="*/ 63445 w 645042"/>
              <a:gd name="connsiteY3" fmla="*/ 63947 h 432000"/>
              <a:gd name="connsiteX4" fmla="*/ 686 w 645042"/>
              <a:gd name="connsiteY4" fmla="*/ 216672 h 432000"/>
              <a:gd name="connsiteX5" fmla="*/ 63445 w 645042"/>
              <a:gd name="connsiteY5" fmla="*/ 369398 h 432000"/>
              <a:gd name="connsiteX6" fmla="*/ 214957 w 645042"/>
              <a:gd name="connsiteY6" fmla="*/ 432657 h 432000"/>
              <a:gd name="connsiteX7" fmla="*/ 214957 w 645042"/>
              <a:gd name="connsiteY7" fmla="*/ 286936 h 432000"/>
              <a:gd name="connsiteX8" fmla="*/ 430137 w 645042"/>
              <a:gd name="connsiteY8" fmla="*/ 432657 h 432000"/>
              <a:gd name="connsiteX9" fmla="*/ 512134 w 645042"/>
              <a:gd name="connsiteY9" fmla="*/ 416217 h 432000"/>
              <a:gd name="connsiteX10" fmla="*/ 581648 w 645042"/>
              <a:gd name="connsiteY10" fmla="*/ 369398 h 432000"/>
              <a:gd name="connsiteX11" fmla="*/ 628097 w 645042"/>
              <a:gd name="connsiteY11" fmla="*/ 299326 h 432000"/>
              <a:gd name="connsiteX12" fmla="*/ 644406 w 645042"/>
              <a:gd name="connsiteY12" fmla="*/ 216672 h 432000"/>
              <a:gd name="connsiteX13" fmla="*/ 628097 w 645042"/>
              <a:gd name="connsiteY13" fmla="*/ 134018 h 432000"/>
              <a:gd name="connsiteX14" fmla="*/ 581648 w 645042"/>
              <a:gd name="connsiteY14" fmla="*/ 63947 h 432000"/>
              <a:gd name="connsiteX15" fmla="*/ 512134 w 645042"/>
              <a:gd name="connsiteY15" fmla="*/ 17127 h 432000"/>
              <a:gd name="connsiteX16" fmla="*/ 430137 w 645042"/>
              <a:gd name="connsiteY16" fmla="*/ 686 h 432000"/>
              <a:gd name="connsiteX17" fmla="*/ 430137 w 645042"/>
              <a:gd name="connsiteY17" fmla="*/ 686 h 432000"/>
              <a:gd name="connsiteX18" fmla="*/ 168890 w 645042"/>
              <a:gd name="connsiteY18" fmla="*/ 379959 h 432000"/>
              <a:gd name="connsiteX19" fmla="*/ 80461 w 645042"/>
              <a:gd name="connsiteY19" fmla="*/ 319032 h 432000"/>
              <a:gd name="connsiteX20" fmla="*/ 46387 w 645042"/>
              <a:gd name="connsiteY20" fmla="*/ 216672 h 432000"/>
              <a:gd name="connsiteX21" fmla="*/ 80461 w 645042"/>
              <a:gd name="connsiteY21" fmla="*/ 114311 h 432000"/>
              <a:gd name="connsiteX22" fmla="*/ 168890 w 645042"/>
              <a:gd name="connsiteY22" fmla="*/ 53384 h 432000"/>
              <a:gd name="connsiteX23" fmla="*/ 168890 w 645042"/>
              <a:gd name="connsiteY23" fmla="*/ 379959 h 432000"/>
              <a:gd name="connsiteX24" fmla="*/ 214351 w 645042"/>
              <a:gd name="connsiteY24" fmla="*/ 231030 h 432000"/>
              <a:gd name="connsiteX25" fmla="*/ 214351 w 645042"/>
              <a:gd name="connsiteY25" fmla="*/ 56592 h 432000"/>
              <a:gd name="connsiteX26" fmla="*/ 429530 w 645042"/>
              <a:gd name="connsiteY26" fmla="*/ 202314 h 432000"/>
              <a:gd name="connsiteX27" fmla="*/ 429530 w 645042"/>
              <a:gd name="connsiteY27" fmla="*/ 376751 h 432000"/>
              <a:gd name="connsiteX28" fmla="*/ 214351 w 645042"/>
              <a:gd name="connsiteY28" fmla="*/ 231030 h 432000"/>
              <a:gd name="connsiteX29" fmla="*/ 549698 w 645042"/>
              <a:gd name="connsiteY29" fmla="*/ 336732 h 432000"/>
              <a:gd name="connsiteX30" fmla="*/ 476204 w 645042"/>
              <a:gd name="connsiteY30" fmla="*/ 380112 h 432000"/>
              <a:gd name="connsiteX31" fmla="*/ 476204 w 645042"/>
              <a:gd name="connsiteY31" fmla="*/ 53384 h 432000"/>
              <a:gd name="connsiteX32" fmla="*/ 550949 w 645042"/>
              <a:gd name="connsiteY32" fmla="*/ 97735 h 432000"/>
              <a:gd name="connsiteX33" fmla="*/ 593803 w 645042"/>
              <a:gd name="connsiteY33" fmla="*/ 173750 h 432000"/>
              <a:gd name="connsiteX34" fmla="*/ 593344 w 645042"/>
              <a:gd name="connsiteY34" fmla="*/ 261179 h 432000"/>
              <a:gd name="connsiteX35" fmla="*/ 549698 w 645042"/>
              <a:gd name="connsiteY35" fmla="*/ 336732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45042" h="432000">
                <a:moveTo>
                  <a:pt x="430137" y="686"/>
                </a:moveTo>
                <a:lnTo>
                  <a:pt x="430137" y="146408"/>
                </a:lnTo>
                <a:lnTo>
                  <a:pt x="214957" y="686"/>
                </a:lnTo>
                <a:cubicBezTo>
                  <a:pt x="158129" y="686"/>
                  <a:pt x="103628" y="23442"/>
                  <a:pt x="63445" y="63947"/>
                </a:cubicBezTo>
                <a:cubicBezTo>
                  <a:pt x="23261" y="104452"/>
                  <a:pt x="686" y="159389"/>
                  <a:pt x="686" y="216672"/>
                </a:cubicBezTo>
                <a:cubicBezTo>
                  <a:pt x="686" y="273955"/>
                  <a:pt x="23261" y="328891"/>
                  <a:pt x="63445" y="369398"/>
                </a:cubicBezTo>
                <a:cubicBezTo>
                  <a:pt x="103628" y="409903"/>
                  <a:pt x="158129" y="432657"/>
                  <a:pt x="214957" y="432657"/>
                </a:cubicBezTo>
                <a:lnTo>
                  <a:pt x="214957" y="286936"/>
                </a:lnTo>
                <a:lnTo>
                  <a:pt x="430137" y="432657"/>
                </a:lnTo>
                <a:cubicBezTo>
                  <a:pt x="458276" y="432657"/>
                  <a:pt x="486137" y="427070"/>
                  <a:pt x="512134" y="416217"/>
                </a:cubicBezTo>
                <a:cubicBezTo>
                  <a:pt x="538131" y="405364"/>
                  <a:pt x="561752" y="389454"/>
                  <a:pt x="581648" y="369398"/>
                </a:cubicBezTo>
                <a:cubicBezTo>
                  <a:pt x="601547" y="349340"/>
                  <a:pt x="617329" y="325530"/>
                  <a:pt x="628097" y="299326"/>
                </a:cubicBezTo>
                <a:cubicBezTo>
                  <a:pt x="638864" y="273122"/>
                  <a:pt x="644406" y="245036"/>
                  <a:pt x="644406" y="216672"/>
                </a:cubicBezTo>
                <a:cubicBezTo>
                  <a:pt x="644406" y="188309"/>
                  <a:pt x="638864" y="160223"/>
                  <a:pt x="628097" y="134018"/>
                </a:cubicBezTo>
                <a:cubicBezTo>
                  <a:pt x="617329" y="107813"/>
                  <a:pt x="601547" y="84003"/>
                  <a:pt x="581648" y="63947"/>
                </a:cubicBezTo>
                <a:cubicBezTo>
                  <a:pt x="561752" y="43891"/>
                  <a:pt x="538131" y="27982"/>
                  <a:pt x="512134" y="17127"/>
                </a:cubicBezTo>
                <a:cubicBezTo>
                  <a:pt x="486137" y="6273"/>
                  <a:pt x="458276" y="686"/>
                  <a:pt x="430137" y="686"/>
                </a:cubicBezTo>
                <a:lnTo>
                  <a:pt x="430137" y="686"/>
                </a:lnTo>
                <a:close/>
                <a:moveTo>
                  <a:pt x="168890" y="379959"/>
                </a:moveTo>
                <a:cubicBezTo>
                  <a:pt x="133620" y="369895"/>
                  <a:pt x="102572" y="348505"/>
                  <a:pt x="80461" y="319032"/>
                </a:cubicBezTo>
                <a:cubicBezTo>
                  <a:pt x="58351" y="289562"/>
                  <a:pt x="46387" y="253622"/>
                  <a:pt x="46387" y="216672"/>
                </a:cubicBezTo>
                <a:cubicBezTo>
                  <a:pt x="46387" y="179722"/>
                  <a:pt x="58351" y="143782"/>
                  <a:pt x="80461" y="114311"/>
                </a:cubicBezTo>
                <a:cubicBezTo>
                  <a:pt x="102572" y="84840"/>
                  <a:pt x="133620" y="63448"/>
                  <a:pt x="168890" y="53384"/>
                </a:cubicBezTo>
                <a:lnTo>
                  <a:pt x="168890" y="379959"/>
                </a:lnTo>
                <a:close/>
                <a:moveTo>
                  <a:pt x="214351" y="231030"/>
                </a:moveTo>
                <a:lnTo>
                  <a:pt x="214351" y="56592"/>
                </a:lnTo>
                <a:lnTo>
                  <a:pt x="429530" y="202314"/>
                </a:lnTo>
                <a:lnTo>
                  <a:pt x="429530" y="376751"/>
                </a:lnTo>
                <a:lnTo>
                  <a:pt x="214351" y="231030"/>
                </a:lnTo>
                <a:close/>
                <a:moveTo>
                  <a:pt x="549698" y="336732"/>
                </a:moveTo>
                <a:cubicBezTo>
                  <a:pt x="529340" y="357364"/>
                  <a:pt x="504015" y="372313"/>
                  <a:pt x="476204" y="380112"/>
                </a:cubicBezTo>
                <a:lnTo>
                  <a:pt x="476204" y="53384"/>
                </a:lnTo>
                <a:cubicBezTo>
                  <a:pt x="504539" y="61320"/>
                  <a:pt x="530314" y="76614"/>
                  <a:pt x="550949" y="97735"/>
                </a:cubicBezTo>
                <a:cubicBezTo>
                  <a:pt x="571588" y="118858"/>
                  <a:pt x="586364" y="145069"/>
                  <a:pt x="593803" y="173750"/>
                </a:cubicBezTo>
                <a:cubicBezTo>
                  <a:pt x="601242" y="202431"/>
                  <a:pt x="601085" y="232578"/>
                  <a:pt x="593344" y="261179"/>
                </a:cubicBezTo>
                <a:cubicBezTo>
                  <a:pt x="585604" y="289779"/>
                  <a:pt x="570555" y="315830"/>
                  <a:pt x="549698" y="336732"/>
                </a:cubicBezTo>
                <a:close/>
              </a:path>
            </a:pathLst>
          </a:custGeom>
          <a:solidFill>
            <a:srgbClr val="0080C8"/>
          </a:solidFill>
          <a:ln w="2946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72004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1391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81DCCB-D992-4E22-9239-3D65FF74B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780E0321-1611-4411-9E64-27030B9A81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EDDEF7-4D45-49A0-8BE1-BFE95F4A298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3748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48782-AD2C-4C88-A1C5-0772CA9EAA0A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03688-D27A-4422-9B33-283C0C808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0841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48782-AD2C-4C88-A1C5-0772CA9EAA0A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03688-D27A-4422-9B33-283C0C808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4143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48782-AD2C-4C88-A1C5-0772CA9EAA0A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03688-D27A-4422-9B33-283C0C808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48815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48782-AD2C-4C88-A1C5-0772CA9EAA0A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03688-D27A-4422-9B33-283C0C808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77890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48782-AD2C-4C88-A1C5-0772CA9EAA0A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03688-D27A-4422-9B33-283C0C808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34872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48782-AD2C-4C88-A1C5-0772CA9EAA0A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03688-D27A-4422-9B33-283C0C808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74979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48782-AD2C-4C88-A1C5-0772CA9EAA0A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03688-D27A-4422-9B33-283C0C808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454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Титульный слайд_металлург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-2"/>
            <a:ext cx="12192000" cy="3938061"/>
          </a:xfrm>
          <a:prstGeom prst="rect">
            <a:avLst/>
          </a:prstGeom>
        </p:spPr>
      </p:pic>
      <p:graphicFrame>
        <p:nvGraphicFramePr>
          <p:cNvPr id="3" name="Объект 2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674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 userDrawn="1">
            <p:custDataLst>
              <p:tags r:id="rId2"/>
            </p:custDataLst>
          </p:nvPr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1800" b="0" i="0" baseline="0" dirty="0" err="1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  <a:sym typeface="Tahoma" panose="020B0604030504040204" pitchFamily="34" charset="0"/>
            </a:endParaRPr>
          </a:p>
        </p:txBody>
      </p:sp>
      <p:sp>
        <p:nvSpPr>
          <p:cNvPr id="2" name="Прямоугольник 1" hidden="1"/>
          <p:cNvSpPr/>
          <p:nvPr userDrawn="1"/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1800" b="0" i="0" baseline="0" dirty="0" err="1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  <a:sym typeface="Tahoma" panose="020B0604030504040204" pitchFamily="34" charset="0"/>
            </a:endParaRPr>
          </a:p>
        </p:txBody>
      </p:sp>
      <p:sp>
        <p:nvSpPr>
          <p:cNvPr id="19" name="DraftNote"/>
          <p:cNvSpPr/>
          <p:nvPr userDrawn="1"/>
        </p:nvSpPr>
        <p:spPr>
          <a:xfrm>
            <a:off x="-2553418" y="-1"/>
            <a:ext cx="2461403" cy="974786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  <a:t>Шаблон применяется для </a:t>
            </a:r>
            <a:r>
              <a:rPr lang="ru-RU" sz="1000" b="1" i="0" u="none" dirty="0">
                <a:solidFill>
                  <a:srgbClr val="FF0000"/>
                </a:solidFill>
                <a:latin typeface="Arial" panose="020B0604020202020204" pitchFamily="34" charset="0"/>
              </a:rPr>
              <a:t>всех инвестиционных проектов</a:t>
            </a:r>
            <a: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  <a:t/>
            </a:r>
            <a:b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</a:br>
            <a:r>
              <a:rPr lang="ru-RU" sz="1000" b="0" dirty="0">
                <a:solidFill>
                  <a:srgbClr val="FF0000"/>
                </a:solidFill>
                <a:latin typeface="Arial" panose="020B0604020202020204" pitchFamily="34" charset="0"/>
              </a:rPr>
              <a:t>(кроме ИТ-проектов – по отдельному шаблону) </a:t>
            </a:r>
          </a:p>
        </p:txBody>
      </p:sp>
      <p:sp>
        <p:nvSpPr>
          <p:cNvPr id="11" name="Наименованик предприятия"/>
          <p:cNvSpPr>
            <a:spLocks noGrp="1"/>
          </p:cNvSpPr>
          <p:nvPr>
            <p:ph type="ctrTitle" hasCustomPrompt="1"/>
          </p:nvPr>
        </p:nvSpPr>
        <p:spPr>
          <a:xfrm>
            <a:off x="916801" y="4027399"/>
            <a:ext cx="10926317" cy="360000"/>
          </a:xfrm>
          <a:ln>
            <a:noFill/>
          </a:ln>
        </p:spPr>
        <p:txBody>
          <a:bodyPr vert="horz" wrap="square" anchor="ctr">
            <a:noAutofit/>
          </a:bodyPr>
          <a:lstStyle>
            <a:lvl1pPr algn="l">
              <a:spcBef>
                <a:spcPts val="0"/>
              </a:spcBef>
              <a:defRPr sz="1800" b="0" i="0" u="none" strike="noStrike">
                <a:solidFill>
                  <a:schemeClr val="tx1"/>
                </a:solidFill>
                <a:latin typeface="Tahoma" panose="020B0604030504040204" pitchFamily="34" charset="0"/>
              </a:defRPr>
            </a:lvl1pPr>
          </a:lstStyle>
          <a:p>
            <a:r>
              <a:rPr lang="ru-RU" dirty="0"/>
              <a:t>Наименование предприятия</a:t>
            </a:r>
          </a:p>
        </p:txBody>
      </p:sp>
      <p:sp>
        <p:nvSpPr>
          <p:cNvPr id="34" name="ШИФР"/>
          <p:cNvSpPr>
            <a:spLocks noGrp="1"/>
          </p:cNvSpPr>
          <p:nvPr>
            <p:ph type="body" sz="quarter" idx="19" hasCustomPrompt="1"/>
          </p:nvPr>
        </p:nvSpPr>
        <p:spPr>
          <a:xfrm>
            <a:off x="2195410" y="5224466"/>
            <a:ext cx="9647711" cy="360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>
              <a:defRPr lang="ru-RU" sz="18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«шифр»</a:t>
            </a:r>
          </a:p>
        </p:txBody>
      </p:sp>
      <p:sp>
        <p:nvSpPr>
          <p:cNvPr id="6" name="БК"/>
          <p:cNvSpPr/>
          <p:nvPr userDrawn="1"/>
        </p:nvSpPr>
        <p:spPr>
          <a:xfrm>
            <a:off x="2207686" y="6004394"/>
            <a:ext cx="3693244" cy="216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rmAutofit/>
          </a:bodyPr>
          <a:lstStyle/>
          <a:p>
            <a:pPr algn="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kern="1200" dirty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Руководитель проекта</a:t>
            </a:r>
          </a:p>
        </p:txBody>
      </p:sp>
      <p:sp>
        <p:nvSpPr>
          <p:cNvPr id="37" name="РП ФИО"/>
          <p:cNvSpPr>
            <a:spLocks noGrp="1"/>
          </p:cNvSpPr>
          <p:nvPr>
            <p:ph type="body" sz="quarter" idx="20" hasCustomPrompt="1"/>
          </p:nvPr>
        </p:nvSpPr>
        <p:spPr>
          <a:xfrm>
            <a:off x="6118790" y="6006757"/>
            <a:ext cx="5724332" cy="216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>
                    <a:lumMod val="1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Фамилия И.О.</a:t>
            </a:r>
          </a:p>
        </p:txBody>
      </p:sp>
      <p:sp>
        <p:nvSpPr>
          <p:cNvPr id="17" name="Название проекта"/>
          <p:cNvSpPr>
            <a:spLocks noGrp="1"/>
          </p:cNvSpPr>
          <p:nvPr>
            <p:ph type="body" sz="quarter" idx="22" hasCustomPrompt="1"/>
          </p:nvPr>
        </p:nvSpPr>
        <p:spPr>
          <a:xfrm>
            <a:off x="2195410" y="4481805"/>
            <a:ext cx="9647711" cy="67604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t">
            <a:noAutofit/>
          </a:bodyPr>
          <a:lstStyle>
            <a:lvl1pPr algn="l">
              <a:defRPr lang="ru-RU" sz="18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«Название проекта»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endParaRPr lang="ru-RU" dirty="0"/>
          </a:p>
        </p:txBody>
      </p:sp>
      <p:sp>
        <p:nvSpPr>
          <p:cNvPr id="16" name="ШИФР"/>
          <p:cNvSpPr>
            <a:spLocks noGrp="1"/>
          </p:cNvSpPr>
          <p:nvPr>
            <p:ph type="body" sz="quarter" idx="24" hasCustomPrompt="1"/>
          </p:nvPr>
        </p:nvSpPr>
        <p:spPr>
          <a:xfrm>
            <a:off x="2207686" y="6399870"/>
            <a:ext cx="9635436" cy="26885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Месяц, 20ХХ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-2534693" y="2542734"/>
            <a:ext cx="2358753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копировании, дублировании или создании новых слайдов обязательно применять макет – </a:t>
            </a:r>
            <a:r>
              <a:rPr lang="ru-RU" sz="1000" b="0" u="none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«00_Только заголовок (Обязательный слайд)»</a:t>
            </a:r>
          </a:p>
        </p:txBody>
      </p:sp>
      <p:sp>
        <p:nvSpPr>
          <p:cNvPr id="20" name="Овал 19"/>
          <p:cNvSpPr/>
          <p:nvPr userDrawn="1"/>
        </p:nvSpPr>
        <p:spPr>
          <a:xfrm>
            <a:off x="-2553417" y="2161450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-2553417" y="4838976"/>
            <a:ext cx="2052348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Справа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от слайдов приведены ключевые комментарии по их заполнению</a:t>
            </a:r>
            <a:endParaRPr lang="ru-RU" sz="1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-2553417" y="4424777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5" name="Прямоугольник 24"/>
          <p:cNvSpPr/>
          <p:nvPr userDrawn="1"/>
        </p:nvSpPr>
        <p:spPr>
          <a:xfrm>
            <a:off x="12360713" y="72874"/>
            <a:ext cx="2447489" cy="48218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Внизу на каждом слайде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указаны </a:t>
            </a:r>
            <a:r>
              <a:rPr lang="ru-RU" sz="1000" b="1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Ответственные подразделения - </a:t>
            </a:r>
            <a:r>
              <a:rPr lang="ru-RU" sz="1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подразделения ГО ГМК</a:t>
            </a:r>
            <a:r>
              <a:rPr lang="ru-RU" sz="100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НН, ответственные за верификацию и подтверждение данных на слайде </a:t>
            </a:r>
            <a:r>
              <a:rPr lang="ru-RU" sz="1000" b="1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соответствии со своей функциональной зоной и отраслевой принадлежностью проекта: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ДИАК – Департамент инвестиционного анализа и контроля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ДСП – Департамент стратегического планирования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ДЭн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Департамент энергетики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ДЭк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Департамент экологии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 – Департамент логистики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ПТД - Производственно-технический департамент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ЭД – Экономический департамент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ДМТО – Департамент материально-технического обеспечения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ДКП – Департамент кадровой политики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ДПА – Департамент производственных активов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ЦТЭ – Центр технической экспертизы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ДУСП – Департамент управления стратегическими проектами</a:t>
            </a:r>
            <a:endParaRPr lang="en-US" sz="1000" b="0" baseline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ПД – Правовой департамент</a:t>
            </a:r>
            <a:endParaRPr lang="ru-RU" sz="1000" b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Прямоугольник 31"/>
          <p:cNvSpPr/>
          <p:nvPr userDrawn="1"/>
        </p:nvSpPr>
        <p:spPr>
          <a:xfrm>
            <a:off x="-2553417" y="3640465"/>
            <a:ext cx="2356541" cy="6668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материалах выделяются пусковые комплексы проекта 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необходимости 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могут быть выделены этапы пускового комплекса</a:t>
            </a:r>
            <a:endParaRPr lang="ru-RU" sz="1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Овал 25"/>
          <p:cNvSpPr/>
          <p:nvPr userDrawn="1"/>
        </p:nvSpPr>
        <p:spPr>
          <a:xfrm>
            <a:off x="-2552423" y="3238076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8" name="БК"/>
          <p:cNvSpPr/>
          <p:nvPr userDrawn="1"/>
        </p:nvSpPr>
        <p:spPr>
          <a:xfrm>
            <a:off x="926680" y="5202484"/>
            <a:ext cx="1035848" cy="31963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Шифр:</a:t>
            </a:r>
          </a:p>
        </p:txBody>
      </p:sp>
      <p:sp>
        <p:nvSpPr>
          <p:cNvPr id="29" name="БК"/>
          <p:cNvSpPr/>
          <p:nvPr userDrawn="1"/>
        </p:nvSpPr>
        <p:spPr>
          <a:xfrm>
            <a:off x="926682" y="4405256"/>
            <a:ext cx="1127863" cy="31963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Проект:</a:t>
            </a:r>
          </a:p>
        </p:txBody>
      </p:sp>
      <p:sp>
        <p:nvSpPr>
          <p:cNvPr id="33" name="Прямоугольник 32"/>
          <p:cNvSpPr/>
          <p:nvPr userDrawn="1"/>
        </p:nvSpPr>
        <p:spPr>
          <a:xfrm>
            <a:off x="-2571719" y="5828721"/>
            <a:ext cx="2356541" cy="76944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kern="1200" baseline="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Запрещено использование низкокачественного контента (сканы низкого качества и т.д.) – все показатели должны быть читаемы на распечатанном А4</a:t>
            </a:r>
          </a:p>
        </p:txBody>
      </p:sp>
      <p:sp>
        <p:nvSpPr>
          <p:cNvPr id="35" name="Овал 34"/>
          <p:cNvSpPr/>
          <p:nvPr userDrawn="1"/>
        </p:nvSpPr>
        <p:spPr>
          <a:xfrm>
            <a:off x="-2576940" y="5387110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30" name="БК"/>
          <p:cNvSpPr/>
          <p:nvPr userDrawn="1"/>
        </p:nvSpPr>
        <p:spPr>
          <a:xfrm>
            <a:off x="2207686" y="5671443"/>
            <a:ext cx="3693244" cy="216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rmAutofit/>
          </a:bodyPr>
          <a:lstStyle/>
          <a:p>
            <a:pPr algn="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Куратор проекта</a:t>
            </a:r>
          </a:p>
        </p:txBody>
      </p:sp>
      <p:sp>
        <p:nvSpPr>
          <p:cNvPr id="31" name="РП ФИО"/>
          <p:cNvSpPr>
            <a:spLocks noGrp="1"/>
          </p:cNvSpPr>
          <p:nvPr>
            <p:ph type="body" sz="quarter" idx="25" hasCustomPrompt="1"/>
          </p:nvPr>
        </p:nvSpPr>
        <p:spPr>
          <a:xfrm>
            <a:off x="6118790" y="5673806"/>
            <a:ext cx="5724332" cy="216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>
                    <a:lumMod val="1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Фамилия И.О.</a:t>
            </a:r>
          </a:p>
        </p:txBody>
      </p:sp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66322E5E-B2CD-4CCC-9391-A41B41B0E69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66185" y="196776"/>
            <a:ext cx="2715436" cy="576000"/>
          </a:xfrm>
          <a:prstGeom prst="rect">
            <a:avLst/>
          </a:prstGeom>
        </p:spPr>
      </p:pic>
      <p:sp>
        <p:nvSpPr>
          <p:cNvPr id="8" name="Прямоугольник 7" hidden="1">
            <a:extLst>
              <a:ext uri="{FF2B5EF4-FFF2-40B4-BE49-F238E27FC236}">
                <a16:creationId xmlns:a16="http://schemas.microsoft.com/office/drawing/2014/main" id="{4B84FA76-6167-4359-B823-DFC08EA9F5B1}"/>
              </a:ext>
            </a:extLst>
          </p:cNvPr>
          <p:cNvSpPr/>
          <p:nvPr userDrawn="1"/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rtl="0">
              <a:spcBef>
                <a:spcPts val="1200"/>
              </a:spcBef>
              <a:buFont typeface="Arial" panose="020B0604020202020204" pitchFamily="34" charset="0"/>
              <a:buNone/>
            </a:pPr>
            <a:endParaRPr kumimoji="0" lang="ru-RU" sz="1800" b="0" i="0" u="none" kern="1200" cap="none" spc="0" baseline="0" dirty="0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668972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391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48782-AD2C-4C88-A1C5-0772CA9EAA0A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03688-D27A-4422-9B33-283C0C808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7232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48782-AD2C-4C88-A1C5-0772CA9EAA0A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03688-D27A-4422-9B33-283C0C808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36194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48782-AD2C-4C88-A1C5-0772CA9EAA0A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03688-D27A-4422-9B33-283C0C808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38472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48782-AD2C-4C88-A1C5-0772CA9EAA0A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03688-D27A-4422-9B33-283C0C808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68650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3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+mn-cs"/>
              <a:sym typeface="Tahoma" panose="020B0604030504040204" pitchFamily="34" charset="0"/>
            </a:endParaRPr>
          </a:p>
        </p:txBody>
      </p:sp>
      <p:pic>
        <p:nvPicPr>
          <p:cNvPr id="22" name="smen_image"/>
          <p:cNvPicPr>
            <a:picLocks noChangeAspect="1"/>
          </p:cNvPicPr>
          <p:nvPr userDrawn="1"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8" r="8488"/>
          <a:stretch>
            <a:fillRect/>
          </a:stretch>
        </p:blipFill>
        <p:spPr>
          <a:xfrm>
            <a:off x="916801" y="340251"/>
            <a:ext cx="10818000" cy="3579096"/>
          </a:xfrm>
          <a:prstGeom prst="rect">
            <a:avLst/>
          </a:prstGeom>
        </p:spPr>
      </p:pic>
      <p:sp>
        <p:nvSpPr>
          <p:cNvPr id="2" name="Прямоугольник 1" hidden="1"/>
          <p:cNvSpPr/>
          <p:nvPr userDrawn="1"/>
        </p:nvSpPr>
        <p:spPr>
          <a:xfrm>
            <a:off x="0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+mn-cs"/>
              <a:sym typeface="Tahoma" panose="020B0604030504040204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2561"/>
          <a:stretch/>
        </p:blipFill>
        <p:spPr>
          <a:xfrm>
            <a:off x="8474001" y="3356993"/>
            <a:ext cx="3733643" cy="720080"/>
          </a:xfrm>
          <a:prstGeom prst="rect">
            <a:avLst/>
          </a:prstGeom>
        </p:spPr>
      </p:pic>
      <p:pic>
        <p:nvPicPr>
          <p:cNvPr id="21" name="LogoRus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2714" y="3510543"/>
            <a:ext cx="2629287" cy="414483"/>
          </a:xfrm>
          <a:prstGeom prst="rect">
            <a:avLst/>
          </a:prstGeom>
        </p:spPr>
      </p:pic>
      <p:sp>
        <p:nvSpPr>
          <p:cNvPr id="19" name="DraftNote"/>
          <p:cNvSpPr/>
          <p:nvPr userDrawn="1"/>
        </p:nvSpPr>
        <p:spPr>
          <a:xfrm>
            <a:off x="-2553418" y="-1"/>
            <a:ext cx="2461403" cy="974786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Шаблон применяется для всех инвестиционных проектов</a:t>
            </a:r>
            <a:b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(кроме ИТ-проектов – по отдельному шаблону) </a:t>
            </a:r>
          </a:p>
        </p:txBody>
      </p:sp>
      <p:sp>
        <p:nvSpPr>
          <p:cNvPr id="11" name="Наименованик предприятия"/>
          <p:cNvSpPr>
            <a:spLocks noGrp="1"/>
          </p:cNvSpPr>
          <p:nvPr>
            <p:ph type="ctrTitle" hasCustomPrompt="1"/>
          </p:nvPr>
        </p:nvSpPr>
        <p:spPr>
          <a:xfrm>
            <a:off x="916801" y="3977065"/>
            <a:ext cx="10926317" cy="360000"/>
          </a:xfrm>
          <a:ln>
            <a:noFill/>
          </a:ln>
        </p:spPr>
        <p:txBody>
          <a:bodyPr vert="horz" wrap="square" anchor="ctr">
            <a:noAutofit/>
          </a:bodyPr>
          <a:lstStyle>
            <a:lvl1pPr algn="l">
              <a:spcBef>
                <a:spcPts val="0"/>
              </a:spcBef>
              <a:defRPr sz="1800" b="0" i="0" u="none" strike="noStrike">
                <a:solidFill>
                  <a:schemeClr val="tx1"/>
                </a:solidFill>
                <a:latin typeface="Tahoma" panose="020B0604030504040204" pitchFamily="34" charset="0"/>
              </a:defRPr>
            </a:lvl1pPr>
          </a:lstStyle>
          <a:p>
            <a:r>
              <a:rPr lang="ru-RU" dirty="0"/>
              <a:t>Наименование предприятия</a:t>
            </a:r>
          </a:p>
        </p:txBody>
      </p:sp>
      <p:sp>
        <p:nvSpPr>
          <p:cNvPr id="34" name="ШИФР"/>
          <p:cNvSpPr>
            <a:spLocks noGrp="1"/>
          </p:cNvSpPr>
          <p:nvPr>
            <p:ph type="body" sz="quarter" idx="19" hasCustomPrompt="1"/>
          </p:nvPr>
        </p:nvSpPr>
        <p:spPr>
          <a:xfrm>
            <a:off x="2195409" y="5157354"/>
            <a:ext cx="9647711" cy="360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>
              <a:defRPr lang="ru-RU" sz="18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«шифр»</a:t>
            </a:r>
          </a:p>
        </p:txBody>
      </p:sp>
      <p:sp>
        <p:nvSpPr>
          <p:cNvPr id="6" name="БК"/>
          <p:cNvSpPr/>
          <p:nvPr userDrawn="1"/>
        </p:nvSpPr>
        <p:spPr>
          <a:xfrm>
            <a:off x="2207685" y="5870170"/>
            <a:ext cx="3693244" cy="216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Руководитель проекта</a:t>
            </a:r>
          </a:p>
        </p:txBody>
      </p:sp>
      <p:sp>
        <p:nvSpPr>
          <p:cNvPr id="36" name="РП"/>
          <p:cNvSpPr>
            <a:spLocks/>
          </p:cNvSpPr>
          <p:nvPr userDrawn="1"/>
        </p:nvSpPr>
        <p:spPr>
          <a:xfrm>
            <a:off x="2207685" y="6127620"/>
            <a:ext cx="3693244" cy="216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ФЦО</a:t>
            </a:r>
          </a:p>
        </p:txBody>
      </p:sp>
      <p:sp>
        <p:nvSpPr>
          <p:cNvPr id="37" name="РП ФИО"/>
          <p:cNvSpPr>
            <a:spLocks noGrp="1"/>
          </p:cNvSpPr>
          <p:nvPr>
            <p:ph type="body" sz="quarter" idx="20" hasCustomPrompt="1"/>
          </p:nvPr>
        </p:nvSpPr>
        <p:spPr>
          <a:xfrm>
            <a:off x="6118789" y="5872533"/>
            <a:ext cx="5724332" cy="216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>
                    <a:lumMod val="1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Фамилия </a:t>
            </a:r>
            <a:r>
              <a:rPr lang="ru-RU" dirty="0" smtClean="0"/>
              <a:t>И.О.</a:t>
            </a:r>
            <a:endParaRPr lang="ru-RU" dirty="0"/>
          </a:p>
        </p:txBody>
      </p:sp>
      <p:sp>
        <p:nvSpPr>
          <p:cNvPr id="38" name="БК ФИО"/>
          <p:cNvSpPr>
            <a:spLocks noGrp="1"/>
          </p:cNvSpPr>
          <p:nvPr>
            <p:ph type="body" sz="quarter" idx="21" hasCustomPrompt="1"/>
          </p:nvPr>
        </p:nvSpPr>
        <p:spPr>
          <a:xfrm>
            <a:off x="6118789" y="6129983"/>
            <a:ext cx="5724332" cy="216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>
                    <a:lumMod val="1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 smtClean="0"/>
              <a:t>ФЦО</a:t>
            </a:r>
            <a:endParaRPr lang="ru-RU" dirty="0"/>
          </a:p>
        </p:txBody>
      </p:sp>
      <p:sp>
        <p:nvSpPr>
          <p:cNvPr id="17" name="Название проекта"/>
          <p:cNvSpPr>
            <a:spLocks noGrp="1"/>
          </p:cNvSpPr>
          <p:nvPr>
            <p:ph type="body" sz="quarter" idx="22" hasCustomPrompt="1"/>
          </p:nvPr>
        </p:nvSpPr>
        <p:spPr>
          <a:xfrm>
            <a:off x="2195409" y="4439858"/>
            <a:ext cx="9647711" cy="67604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t">
            <a:noAutofit/>
          </a:bodyPr>
          <a:lstStyle>
            <a:lvl1pPr algn="l">
              <a:defRPr lang="ru-RU" sz="18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«Название проекта»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endParaRPr lang="ru-RU" dirty="0"/>
          </a:p>
        </p:txBody>
      </p:sp>
      <p:sp>
        <p:nvSpPr>
          <p:cNvPr id="16" name="ШИФР"/>
          <p:cNvSpPr>
            <a:spLocks noGrp="1"/>
          </p:cNvSpPr>
          <p:nvPr>
            <p:ph type="body" sz="quarter" idx="24" hasCustomPrompt="1"/>
          </p:nvPr>
        </p:nvSpPr>
        <p:spPr>
          <a:xfrm>
            <a:off x="2207685" y="6399868"/>
            <a:ext cx="9635436" cy="26885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Месяц, 20ХХ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-2534694" y="1497688"/>
            <a:ext cx="2358753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 копировании, дублировании или создании новых слайдов обязательно применять макет – «00_Только заголовок (Обязательный слайд)»</a:t>
            </a:r>
          </a:p>
        </p:txBody>
      </p:sp>
      <p:sp>
        <p:nvSpPr>
          <p:cNvPr id="20" name="Овал 19"/>
          <p:cNvSpPr/>
          <p:nvPr userDrawn="1"/>
        </p:nvSpPr>
        <p:spPr>
          <a:xfrm>
            <a:off x="-2553417" y="1116405"/>
            <a:ext cx="492568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-2553417" y="4577714"/>
            <a:ext cx="2052348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Справа от слайдов приведены ключевые комментарии по их заполнению</a:t>
            </a:r>
            <a:endParaRPr kumimoji="0" lang="ru-RU" sz="1000" b="1" i="0" u="none" strike="noStrike" kern="1200" cap="none" spc="0" normalizeH="0" baseline="0" noProof="0" dirty="0">
              <a:ln>
                <a:noFill/>
              </a:ln>
              <a:solidFill>
                <a:srgbClr val="EF7F1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-2553417" y="4163517"/>
            <a:ext cx="48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5" name="Прямоугольник 24"/>
          <p:cNvSpPr/>
          <p:nvPr userDrawn="1"/>
        </p:nvSpPr>
        <p:spPr>
          <a:xfrm>
            <a:off x="12360711" y="72873"/>
            <a:ext cx="2447489" cy="49757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Внизу на каждом слайде указаны </a:t>
            </a: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Ответственные подразделения - 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подразделения ГО ГМК НН, ответственные за верификацию и подтверждение данных на слайде </a:t>
            </a: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соответствии со своей функциональной зоной и отраслевой принадлежностью проекта: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ДИАК – Департамент инвестиционного анализа и контроля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ДСП – Департамент стратегического планирования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ДУИП – Департамент управления инвестиционными проектами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ДЭн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– Департамент энергетики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ДЭк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– Департамент экологии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ДЛ – Департамент логистики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ПТД - Производственно-технический департамент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ЭД – Экономический департамент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ДМТО – Департамент материально-технического обеспечения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ДКП – Департамент кадровой политики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ДПА – Департамент производственных активов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ЦТЭ – Центр технической экспертизы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ДУСП – Департамент управления стратегическими проектами</a:t>
            </a:r>
          </a:p>
        </p:txBody>
      </p:sp>
      <p:sp>
        <p:nvSpPr>
          <p:cNvPr id="32" name="Прямоугольник 31"/>
          <p:cNvSpPr/>
          <p:nvPr userDrawn="1"/>
        </p:nvSpPr>
        <p:spPr>
          <a:xfrm>
            <a:off x="-2553417" y="3091808"/>
            <a:ext cx="2356541" cy="6668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материалах выделяются пусковые комплексы проекта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 необходимости могут быть выделены 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этапы пускового 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комплекса</a:t>
            </a:r>
            <a:endParaRPr kumimoji="0" lang="ru-RU" sz="1000" b="1" i="0" u="none" strike="noStrike" kern="1200" cap="none" spc="0" normalizeH="0" baseline="0" noProof="0" dirty="0">
              <a:ln>
                <a:noFill/>
              </a:ln>
              <a:solidFill>
                <a:srgbClr val="EF7F1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6" name="Овал 25"/>
          <p:cNvSpPr/>
          <p:nvPr userDrawn="1"/>
        </p:nvSpPr>
        <p:spPr>
          <a:xfrm>
            <a:off x="-2552423" y="2689420"/>
            <a:ext cx="48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8" name="БК"/>
          <p:cNvSpPr/>
          <p:nvPr userDrawn="1"/>
        </p:nvSpPr>
        <p:spPr>
          <a:xfrm>
            <a:off x="926680" y="5135372"/>
            <a:ext cx="1035848" cy="31963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Шифр:</a:t>
            </a:r>
          </a:p>
        </p:txBody>
      </p:sp>
      <p:sp>
        <p:nvSpPr>
          <p:cNvPr id="29" name="БК"/>
          <p:cNvSpPr/>
          <p:nvPr userDrawn="1"/>
        </p:nvSpPr>
        <p:spPr>
          <a:xfrm>
            <a:off x="926681" y="4363311"/>
            <a:ext cx="1127863" cy="31963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Проект:</a:t>
            </a:r>
          </a:p>
        </p:txBody>
      </p:sp>
      <p:sp>
        <p:nvSpPr>
          <p:cNvPr id="33" name="Прямоугольник 32"/>
          <p:cNvSpPr/>
          <p:nvPr userDrawn="1"/>
        </p:nvSpPr>
        <p:spPr>
          <a:xfrm>
            <a:off x="-2571719" y="5828720"/>
            <a:ext cx="2356541" cy="76944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Запрещено использование низкокачественного контента (сканы низкого качества и т.д.) – все показатели должны быть читаемы на распечатанном А4</a:t>
            </a:r>
          </a:p>
        </p:txBody>
      </p:sp>
      <p:sp>
        <p:nvSpPr>
          <p:cNvPr id="35" name="Овал 34"/>
          <p:cNvSpPr/>
          <p:nvPr userDrawn="1"/>
        </p:nvSpPr>
        <p:spPr>
          <a:xfrm>
            <a:off x="-2576940" y="5387110"/>
            <a:ext cx="48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!</a:t>
            </a:r>
          </a:p>
        </p:txBody>
      </p:sp>
      <p:sp>
        <p:nvSpPr>
          <p:cNvPr id="30" name="БК"/>
          <p:cNvSpPr/>
          <p:nvPr userDrawn="1"/>
        </p:nvSpPr>
        <p:spPr>
          <a:xfrm>
            <a:off x="2207685" y="5612720"/>
            <a:ext cx="3693244" cy="216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4C97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Куратор проекта</a:t>
            </a:r>
          </a:p>
        </p:txBody>
      </p:sp>
      <p:sp>
        <p:nvSpPr>
          <p:cNvPr id="31" name="РП ФИО"/>
          <p:cNvSpPr>
            <a:spLocks noGrp="1"/>
          </p:cNvSpPr>
          <p:nvPr>
            <p:ph type="body" sz="quarter" idx="25" hasCustomPrompt="1"/>
          </p:nvPr>
        </p:nvSpPr>
        <p:spPr>
          <a:xfrm>
            <a:off x="6118789" y="5615083"/>
            <a:ext cx="5724332" cy="216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>
                    <a:lumMod val="1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Фамилия </a:t>
            </a:r>
            <a:r>
              <a:rPr lang="ru-RU" dirty="0" smtClean="0"/>
              <a:t>И.О.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948809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1043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Периметр про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62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Периметр проекта (объекты и участки)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Описание актива</a:t>
            </a:r>
          </a:p>
        </p:txBody>
      </p:sp>
      <p:sp>
        <p:nvSpPr>
          <p:cNvPr id="6" name="DraftNote"/>
          <p:cNvSpPr/>
          <p:nvPr userDrawn="1"/>
        </p:nvSpPr>
        <p:spPr>
          <a:xfrm>
            <a:off x="-1977081" y="1"/>
            <a:ext cx="1795849" cy="341832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ДУИП, ДУСП,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ДЭн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ДЭк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ДЛ, ПТД, ДПА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-328200"/>
            <a:ext cx="336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0" name="Прямоугольник 13">
            <a:extLst>
              <a:ext uri="{FF2B5EF4-FFF2-40B4-BE49-F238E27FC236}">
                <a16:creationId xmlns:a16="http://schemas.microsoft.com/office/drawing/2014/main" id="{26FECC65-1C32-4ABF-A3EB-8C2794CBCCB7}"/>
              </a:ext>
            </a:extLst>
          </p:cNvPr>
          <p:cNvSpPr>
            <a:spLocks/>
          </p:cNvSpPr>
          <p:nvPr userDrawn="1"/>
        </p:nvSpPr>
        <p:spPr>
          <a:xfrm>
            <a:off x="12375591" y="1"/>
            <a:ext cx="2880000" cy="25648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 слайде отразить графическое изображение (план, схему и пр.)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Перечень объектов привести в разрезе пусковых/ этапов/ проекта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Техническая схема/технологическая схема/ситуационный план</a:t>
            </a:r>
            <a:b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 указанием объектов и участков строительства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Рекомендуется на схеме цветом/контуром выделять новые объекты строительства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случае ЗНИ отдельным цветом/контуром выделяются изменения и приводится поясняющий комментарий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 невозможности визуализации </a:t>
            </a:r>
            <a:r>
              <a:rPr kumimoji="0" lang="ru-RU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обязательно приводится </a:t>
            </a: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перечень объектов, входящих в периметр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597953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2_Ключевая информация о проект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86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5" name="Объект 4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 userDrawn="1"/>
        </p:nvSpPr>
        <p:spPr>
          <a:xfrm>
            <a:off x="0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+mn-cs"/>
              <a:sym typeface="Tahoma" panose="020B0604030504040204" pitchFamily="34" charset="0"/>
            </a:endParaRPr>
          </a:p>
        </p:txBody>
      </p:sp>
      <p:sp>
        <p:nvSpPr>
          <p:cNvPr id="4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ДУИП,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ДЭн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ДЭк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ДЛ, ДСП, ПТД</a:t>
            </a:r>
          </a:p>
        </p:txBody>
      </p:sp>
      <p:sp>
        <p:nvSpPr>
          <p:cNvPr id="2" name="Прямоугольник 1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Ключевая информация о проекте</a:t>
            </a:r>
          </a:p>
        </p:txBody>
      </p:sp>
      <p:sp>
        <p:nvSpPr>
          <p:cNvPr id="15" name="DraftNote"/>
          <p:cNvSpPr/>
          <p:nvPr userDrawn="1"/>
        </p:nvSpPr>
        <p:spPr>
          <a:xfrm>
            <a:off x="-1977081" y="1"/>
            <a:ext cx="1795849" cy="341832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</a:t>
            </a:r>
          </a:p>
        </p:txBody>
      </p:sp>
      <p:sp>
        <p:nvSpPr>
          <p:cNvPr id="20" name="Прямоугольник 19"/>
          <p:cNvSpPr>
            <a:spLocks/>
          </p:cNvSpPr>
          <p:nvPr userDrawn="1"/>
        </p:nvSpPr>
        <p:spPr>
          <a:xfrm>
            <a:off x="12375591" y="2"/>
            <a:ext cx="2880000" cy="5129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Цели проекта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Описание целей проекта, </a:t>
            </a:r>
            <a:b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для чего реализуется, на что направлен</a:t>
            </a:r>
          </a:p>
        </p:txBody>
      </p:sp>
      <p:sp>
        <p:nvSpPr>
          <p:cNvPr id="21" name="Прямоугольник 20"/>
          <p:cNvSpPr>
            <a:spLocks/>
          </p:cNvSpPr>
          <p:nvPr userDrawn="1"/>
        </p:nvSpPr>
        <p:spPr>
          <a:xfrm>
            <a:off x="12375591" y="842353"/>
            <a:ext cx="2880000" cy="17953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Задачи проекта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Перечислить что планируется выполнить/сделать при реализации проекта (объекты / работы)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Задачи текущего запроса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Перечислить что планируется выполнить/сделать в рамках запрашиваемого финансирования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Прямоугольник 15"/>
          <p:cNvSpPr>
            <a:spLocks/>
          </p:cNvSpPr>
          <p:nvPr userDrawn="1"/>
        </p:nvSpPr>
        <p:spPr>
          <a:xfrm>
            <a:off x="0" y="-328200"/>
            <a:ext cx="336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-1977081" y="1326015"/>
            <a:ext cx="1898668" cy="8207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Наборный текст: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шрифт — Tahoma Regular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кегль — </a:t>
            </a:r>
            <a:r>
              <a:rPr kumimoji="0" lang="ru-RU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10-12 </a:t>
            </a: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выравнивание — выключка по центру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цвет — черный </a:t>
            </a:r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-909598" y="2089863"/>
            <a:ext cx="728367" cy="180000"/>
          </a:xfrm>
          <a:prstGeom prst="rect">
            <a:avLst/>
          </a:prstGeom>
          <a:solidFill>
            <a:schemeClr val="tx1"/>
          </a:solidFill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RGB (0,0,0)</a:t>
            </a:r>
          </a:p>
        </p:txBody>
      </p:sp>
    </p:spTree>
    <p:extLst>
      <p:ext uri="{BB962C8B-B14F-4D97-AF65-F5344CB8AC3E}">
        <p14:creationId xmlns:p14="http://schemas.microsoft.com/office/powerpoint/2010/main" val="245463933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А_Ожидаемые эффекты_Коммерчески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10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Прямоугольник 9"/>
          <p:cNvSpPr/>
          <p:nvPr userDrawn="1"/>
        </p:nvSpPr>
        <p:spPr>
          <a:xfrm>
            <a:off x="-1977081" y="1326015"/>
            <a:ext cx="1898668" cy="8207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Наборный текст: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шрифт — Tahoma Regular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кегль — 9-10 pt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выравнивание — выключка по центру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цвет — черный </a:t>
            </a:r>
          </a:p>
        </p:txBody>
      </p:sp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Ожидаемые эффекты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/>
            </a:r>
            <a:b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</a:b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(коммерческий проект)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77C8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-909598" y="2089863"/>
            <a:ext cx="728367" cy="180000"/>
          </a:xfrm>
          <a:prstGeom prst="rect">
            <a:avLst/>
          </a:prstGeom>
          <a:solidFill>
            <a:schemeClr val="tx1"/>
          </a:solidFill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RGB (0,0,0)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ДУИП, ДУСП, ПТД, ДСП,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ДЭн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ДЭк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ЭД, ДЛ, ДПА</a:t>
            </a:r>
          </a:p>
        </p:txBody>
      </p:sp>
      <p:sp>
        <p:nvSpPr>
          <p:cNvPr id="14" name="DraftNote"/>
          <p:cNvSpPr/>
          <p:nvPr userDrawn="1"/>
        </p:nvSpPr>
        <p:spPr>
          <a:xfrm>
            <a:off x="-1977081" y="1"/>
            <a:ext cx="1795849" cy="905691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ФОРМАТ ДЛЯ</a:t>
            </a:r>
            <a:b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КОММЕРЧЕСКИХ </a:t>
            </a: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ПРОЕКТОВ</a:t>
            </a:r>
            <a:endParaRPr kumimoji="0" lang="ru-RU" sz="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" name="Прямоугольник 14"/>
          <p:cNvSpPr>
            <a:spLocks/>
          </p:cNvSpPr>
          <p:nvPr userDrawn="1"/>
        </p:nvSpPr>
        <p:spPr>
          <a:xfrm>
            <a:off x="0" y="-328200"/>
            <a:ext cx="432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03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Прямоугольник 6">
            <a:extLst>
              <a:ext uri="{FF2B5EF4-FFF2-40B4-BE49-F238E27FC236}">
                <a16:creationId xmlns:a16="http://schemas.microsoft.com/office/drawing/2014/main" id="{B9D55A77-5076-4845-8F51-7ABE758236DF}"/>
              </a:ext>
            </a:extLst>
          </p:cNvPr>
          <p:cNvSpPr>
            <a:spLocks/>
          </p:cNvSpPr>
          <p:nvPr userDrawn="1"/>
        </p:nvSpPr>
        <p:spPr>
          <a:xfrm>
            <a:off x="12375590" y="2"/>
            <a:ext cx="3261359" cy="39908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Слайд формируется по ПК, при наличии нескольких ПК – формируется сводный слайд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таблице целевых показателей указываются изменения натуральных показателей деятельности</a:t>
            </a:r>
            <a:b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 значения ожидаемых эффектов (в т.ч. объем вскрываемых запасов, проектная мощность, снижение объемов потребления, размер экономии затрат, снижение потерь и т.д.)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таблице перечь показателей приведен в качестве примера и  изменяется в зависимости от специфики проекта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Таблицы с показателями экологического и социального эффектов заполняются при наличии таковых. При отсутствии данных эффектов, таблицы удаляются.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Данные таблиц заполняются в зависимости от фазы проекта на основании имеющегося источника данных (не ограничиваясь): ТЭР, ТЭО, ПСД и пр.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Источник данных должен быть указан в соответствующем столбце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случае полного отсутствия данных вместо таблицы/таблиц указывается причина отсутствия и поясняется когда и по результатам чего они ожидаются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Операционные показатели заполняются в стоп-ценах текущего года. Для стоп-цен используется год принятия решения о переходе проекта на соответствующую фазу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2A89A1-0167-4319-8D7D-F72A2329C1DD}"/>
              </a:ext>
            </a:extLst>
          </p:cNvPr>
          <p:cNvSpPr txBox="1"/>
          <p:nvPr userDrawn="1"/>
        </p:nvSpPr>
        <p:spPr>
          <a:xfrm>
            <a:off x="12375589" y="5221108"/>
            <a:ext cx="3431480" cy="133882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Себестоимость передела – 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указывается для тех переделов, на которых происходит изменение технологии / процессов в соответствии с проектом (напр. Для горного проекта – с/с добычи, для проекта ОФ – с/с обогащения и т.п.).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Ремонты указываются при замене оборудования.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Себестоимость производства указывается для затрат по проекту в целом для полного года работы на полной мощности.</a:t>
            </a:r>
          </a:p>
        </p:txBody>
      </p:sp>
    </p:spTree>
    <p:extLst>
      <p:ext uri="{BB962C8B-B14F-4D97-AF65-F5344CB8AC3E}">
        <p14:creationId xmlns:p14="http://schemas.microsoft.com/office/powerpoint/2010/main" val="2901490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В_Ожидаемые эффекты_Обязательны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34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Ожидаемые эффекты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</a:b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(обязательный проект)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ДУИП, ДУСП, ПТД, ДСП,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ДЭн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ДЭк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ЭД, ДЛ, ДПА</a:t>
            </a:r>
          </a:p>
        </p:txBody>
      </p:sp>
      <p:sp>
        <p:nvSpPr>
          <p:cNvPr id="14" name="DraftNote"/>
          <p:cNvSpPr/>
          <p:nvPr userDrawn="1"/>
        </p:nvSpPr>
        <p:spPr>
          <a:xfrm>
            <a:off x="-1977081" y="1"/>
            <a:ext cx="1795849" cy="870856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ФОРМАТ ДЛЯ</a:t>
            </a:r>
            <a:b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ОБЯЗАТЕЛЬНЫХ </a:t>
            </a: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ПРОЕКТОВ</a:t>
            </a:r>
            <a:endParaRPr kumimoji="0" lang="ru-RU" sz="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7" name="Прямоугольник 16"/>
          <p:cNvSpPr>
            <a:spLocks/>
          </p:cNvSpPr>
          <p:nvPr userDrawn="1"/>
        </p:nvSpPr>
        <p:spPr>
          <a:xfrm>
            <a:off x="0" y="-328200"/>
            <a:ext cx="432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03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Прямоугольник 6">
            <a:extLst>
              <a:ext uri="{FF2B5EF4-FFF2-40B4-BE49-F238E27FC236}">
                <a16:creationId xmlns:a16="http://schemas.microsoft.com/office/drawing/2014/main" id="{D55966A5-F8FB-4D15-A6AE-71BDEF97EF58}"/>
              </a:ext>
            </a:extLst>
          </p:cNvPr>
          <p:cNvSpPr>
            <a:spLocks/>
          </p:cNvSpPr>
          <p:nvPr userDrawn="1"/>
        </p:nvSpPr>
        <p:spPr>
          <a:xfrm>
            <a:off x="12333687" y="2"/>
            <a:ext cx="3501736" cy="437042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Слайд формируется в разрезе ПК, при наличии нескольких ПК – формируется сводный слайд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таблице целевых показателей указываются изменения натуральных показателей деятельности</a:t>
            </a:r>
            <a:b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 значения ожидаемых эффектов (в т.ч. </a:t>
            </a: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основные технические параметры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размер вводимой мощности, снижение объемов потребления, размер экономии затрат, снижение потерь и т.д.)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Таблицы с показателями экологического и социального эффектов заполняются при наличии таковых. При отсутствии данных эффектов, таблицы удаляются.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Данные таблиц заполняются в зависимости от фазы проекта на основании имеющегося источника данных (ТЭР, ТЭО, ПСД и пр.).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Источник данных должен быть указан в соответствующем столбце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случае полного отсутствия данных вместо таблицы/таблиц указывается причина отсутствия и поясняется когда и по результатам чего они ожидаются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случае ЗНИ 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приводится поясняющий комментарий по изменению по сравнению с предыдущим рассмотрением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Операционные показатели в стоп-ценах текущего года. Для стоп-цен используется год принятия решения о переходе проекта на соответствующую фазу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Если в рамках проекта производится замена оборудования, в перечень ожидаемых эффектов обязательно должен быть включен КИО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E60396-9F95-4067-9202-10FCF2A7BDAF}"/>
              </a:ext>
            </a:extLst>
          </p:cNvPr>
          <p:cNvSpPr txBox="1"/>
          <p:nvPr userDrawn="1"/>
        </p:nvSpPr>
        <p:spPr>
          <a:xfrm>
            <a:off x="12333687" y="5406653"/>
            <a:ext cx="3695501" cy="106182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Себестоимость передела 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– указывается для тех переделов, на которых происходит изменение технологии / процессов в соответствии с проектом (напр. Для горного проекта – с/с добычи, для проекта ОФ – с/с обогащения и т.п.).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Ремонты указываются при замене оборудования.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Себестоимость производства указывается для затрат по проекту в целом для полного года работы на полной мощности.</a:t>
            </a:r>
            <a:endParaRPr kumimoji="0" lang="ru-RU" sz="5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-1977081" y="1326015"/>
            <a:ext cx="1898668" cy="8207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Наборный текст: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шрифт — Tahoma Regular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кегль — 9-10 pt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выравнивание — выключка по центру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цвет — черный 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-909598" y="2089863"/>
            <a:ext cx="728367" cy="180000"/>
          </a:xfrm>
          <a:prstGeom prst="rect">
            <a:avLst/>
          </a:prstGeom>
          <a:solidFill>
            <a:schemeClr val="tx1"/>
          </a:solidFill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RGB (0,0,0)</a:t>
            </a:r>
          </a:p>
        </p:txBody>
      </p:sp>
    </p:spTree>
    <p:extLst>
      <p:ext uri="{BB962C8B-B14F-4D97-AF65-F5344CB8AC3E}">
        <p14:creationId xmlns:p14="http://schemas.microsoft.com/office/powerpoint/2010/main" val="3800140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Ключевые параметры про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858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Ключевые показатели эффективности</a:t>
            </a:r>
          </a:p>
        </p:txBody>
      </p:sp>
      <p:sp>
        <p:nvSpPr>
          <p:cNvPr id="6" name="DraftNote"/>
          <p:cNvSpPr/>
          <p:nvPr userDrawn="1"/>
        </p:nvSpPr>
        <p:spPr>
          <a:xfrm>
            <a:off x="-1977081" y="1"/>
            <a:ext cx="1795849" cy="341832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ДУИП, ДУСП,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ДЭн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ДЭк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ДЛ, ДСП, ДИАК, ПТД, ДПА, ДМР</a:t>
            </a:r>
          </a:p>
        </p:txBody>
      </p:sp>
      <p:sp>
        <p:nvSpPr>
          <p:cNvPr id="12" name="Прямоугольник 11"/>
          <p:cNvSpPr>
            <a:spLocks/>
          </p:cNvSpPr>
          <p:nvPr userDrawn="1"/>
        </p:nvSpPr>
        <p:spPr>
          <a:xfrm>
            <a:off x="0" y="-328200"/>
            <a:ext cx="336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" name="Прямоугольник 6">
            <a:extLst>
              <a:ext uri="{FF2B5EF4-FFF2-40B4-BE49-F238E27FC236}">
                <a16:creationId xmlns:a16="http://schemas.microsoft.com/office/drawing/2014/main" id="{83DEED35-405E-4914-BE50-12BFC897D315}"/>
              </a:ext>
            </a:extLst>
          </p:cNvPr>
          <p:cNvSpPr>
            <a:spLocks/>
          </p:cNvSpPr>
          <p:nvPr userDrawn="1"/>
        </p:nvSpPr>
        <p:spPr>
          <a:xfrm>
            <a:off x="12443320" y="0"/>
            <a:ext cx="3482480" cy="56938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случае если проект выносится </a:t>
            </a: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первый раз </a:t>
            </a: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ТЭП заполняется столбец «Текущее значение», остальные столбцы удаляются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случае если проект выносится </a:t>
            </a: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второй раз </a:t>
            </a: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ТЭП заполняются два столбца «Текущее значение» и столбец с общим названием «1 / Последний ИПК/ИК».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Показатели по первому ИК приводятся в соответствии с материалами по проекту в которых они были представлены впервые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Лишние столбцы удаляются или не заполняются.  В случае </a:t>
            </a:r>
            <a:r>
              <a:rPr kumimoji="0" lang="ru-RU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незаполнения</a:t>
            </a: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какие-либо символы/значения должны быть удалены/отсутствовать.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Общая стоимость проекта приводится в номинальных ценах (без НДС)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OPEX (</a:t>
            </a: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 инвестиционной фазе)</a:t>
            </a: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– сумма операционных (не капитализируемых) затрат включаемых в бюджет проекта (например ЗИП, обучение)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Срок ввода</a:t>
            </a: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– в соответствии с планируемой датой получения соответствующих документов, подтверждающих ввод объекта в эксплуатацию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Показатели 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NPV</a:t>
            </a: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IRR</a:t>
            </a: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для коммерческих проектов (удаляются для обязательных)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Показатель </a:t>
            </a: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PV </a:t>
            </a: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заполняется для обязательных проектов (на весь срок проекта) (удаляется для коммерческих проектов)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Для проектов ГРР показатели экономической эффективности указываются  начиная с завершения стадии Оценочных работ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Признак ИПК или ИК определяется и указывается в зависимости от крупности проекта (принятого решения)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Текущих значениях в скобках указывается </a:t>
            </a: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отклонение по стоимости и срокам</a:t>
            </a: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(в любую сторону) от последнего ИПК/ИК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Классификация проекта </a:t>
            </a: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приводится в соответствии с данными АСУ НСИ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</a:t>
            </a: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Текущей фазе проекта </a:t>
            </a: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указывается: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текущая фаза при отсутствии перехода на новую фазу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«переход на фазу …» при рассмотрении перехода на следующую фазу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Источники данных для слайда (не ограничиваясь): АСУ ПБ, ФЭМ (АСУ ФЭМ), АСУ НСИ, ЦИП</a:t>
            </a: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-1977081" y="1326015"/>
            <a:ext cx="1898668" cy="8207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Наборный текст: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шрифт — Tahoma Regular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кегль — </a:t>
            </a:r>
            <a:r>
              <a:rPr kumimoji="0" lang="ru-RU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10 </a:t>
            </a: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выравнивание — выключка по центру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цвет — черный </a:t>
            </a:r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-909598" y="2089863"/>
            <a:ext cx="728367" cy="180000"/>
          </a:xfrm>
          <a:prstGeom prst="rect">
            <a:avLst/>
          </a:prstGeom>
          <a:solidFill>
            <a:schemeClr val="tx1"/>
          </a:solidFill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RGB (0,0,0)</a:t>
            </a:r>
          </a:p>
        </p:txBody>
      </p:sp>
    </p:spTree>
    <p:extLst>
      <p:ext uri="{BB962C8B-B14F-4D97-AF65-F5344CB8AC3E}">
        <p14:creationId xmlns:p14="http://schemas.microsoft.com/office/powerpoint/2010/main" val="1078182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Титульный слайд_энергети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508581947"/>
              </p:ext>
            </p:extLst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544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8CBD147-EF38-4A50-840F-2A6E2F4C3D9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907536"/>
          </a:xfrm>
          <a:prstGeom prst="rect">
            <a:avLst/>
          </a:prstGeom>
        </p:spPr>
      </p:pic>
      <p:sp>
        <p:nvSpPr>
          <p:cNvPr id="4" name="Прямоугольник 3" hidden="1"/>
          <p:cNvSpPr/>
          <p:nvPr userDrawn="1">
            <p:custDataLst>
              <p:tags r:id="rId2"/>
            </p:custDataLst>
          </p:nvPr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1800" b="0" i="0" baseline="0" dirty="0" err="1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  <a:sym typeface="Tahoma" panose="020B0604030504040204" pitchFamily="34" charset="0"/>
            </a:endParaRPr>
          </a:p>
        </p:txBody>
      </p:sp>
      <p:sp>
        <p:nvSpPr>
          <p:cNvPr id="2" name="Прямоугольник 1" hidden="1"/>
          <p:cNvSpPr/>
          <p:nvPr userDrawn="1"/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1800" b="0" i="0" baseline="0" dirty="0" err="1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  <a:sym typeface="Tahoma" panose="020B0604030504040204" pitchFamily="34" charset="0"/>
            </a:endParaRPr>
          </a:p>
        </p:txBody>
      </p:sp>
      <p:sp>
        <p:nvSpPr>
          <p:cNvPr id="19" name="DraftNote"/>
          <p:cNvSpPr/>
          <p:nvPr userDrawn="1"/>
        </p:nvSpPr>
        <p:spPr>
          <a:xfrm>
            <a:off x="-2553418" y="-1"/>
            <a:ext cx="2461403" cy="974786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  <a:t>Шаблон применяется для </a:t>
            </a:r>
            <a:r>
              <a:rPr lang="ru-RU" sz="1000" b="1" i="0" u="none" dirty="0">
                <a:solidFill>
                  <a:srgbClr val="FF0000"/>
                </a:solidFill>
                <a:latin typeface="Arial" panose="020B0604020202020204" pitchFamily="34" charset="0"/>
              </a:rPr>
              <a:t>всех инвестиционных проектов</a:t>
            </a:r>
            <a: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  <a:t/>
            </a:r>
            <a:b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</a:br>
            <a:r>
              <a:rPr lang="ru-RU" sz="1000" b="0" dirty="0">
                <a:solidFill>
                  <a:srgbClr val="FF0000"/>
                </a:solidFill>
                <a:latin typeface="Arial" panose="020B0604020202020204" pitchFamily="34" charset="0"/>
              </a:rPr>
              <a:t>(кроме ИТ-проектов – по отдельному шаблону) </a:t>
            </a:r>
          </a:p>
        </p:txBody>
      </p:sp>
      <p:sp>
        <p:nvSpPr>
          <p:cNvPr id="11" name="Наименованик предприятия"/>
          <p:cNvSpPr>
            <a:spLocks noGrp="1"/>
          </p:cNvSpPr>
          <p:nvPr>
            <p:ph type="ctrTitle" hasCustomPrompt="1"/>
          </p:nvPr>
        </p:nvSpPr>
        <p:spPr>
          <a:xfrm>
            <a:off x="916801" y="4027399"/>
            <a:ext cx="10926317" cy="360000"/>
          </a:xfrm>
          <a:ln>
            <a:noFill/>
          </a:ln>
        </p:spPr>
        <p:txBody>
          <a:bodyPr vert="horz" wrap="square" anchor="ctr">
            <a:noAutofit/>
          </a:bodyPr>
          <a:lstStyle>
            <a:lvl1pPr algn="l">
              <a:spcBef>
                <a:spcPts val="0"/>
              </a:spcBef>
              <a:defRPr sz="1800" b="0" i="0" u="none" strike="noStrike">
                <a:solidFill>
                  <a:schemeClr val="tx1"/>
                </a:solidFill>
                <a:latin typeface="Tahoma" panose="020B0604030504040204" pitchFamily="34" charset="0"/>
              </a:defRPr>
            </a:lvl1pPr>
          </a:lstStyle>
          <a:p>
            <a:r>
              <a:rPr lang="ru-RU" dirty="0"/>
              <a:t>Наименование предприятия</a:t>
            </a:r>
          </a:p>
        </p:txBody>
      </p:sp>
      <p:sp>
        <p:nvSpPr>
          <p:cNvPr id="34" name="ШИФР"/>
          <p:cNvSpPr>
            <a:spLocks noGrp="1"/>
          </p:cNvSpPr>
          <p:nvPr>
            <p:ph type="body" sz="quarter" idx="19" hasCustomPrompt="1"/>
          </p:nvPr>
        </p:nvSpPr>
        <p:spPr>
          <a:xfrm>
            <a:off x="2195410" y="5224466"/>
            <a:ext cx="9647711" cy="360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>
              <a:defRPr lang="ru-RU" sz="18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«шифр»</a:t>
            </a:r>
          </a:p>
        </p:txBody>
      </p:sp>
      <p:sp>
        <p:nvSpPr>
          <p:cNvPr id="6" name="БК"/>
          <p:cNvSpPr/>
          <p:nvPr userDrawn="1"/>
        </p:nvSpPr>
        <p:spPr>
          <a:xfrm>
            <a:off x="2207686" y="6004394"/>
            <a:ext cx="3693244" cy="216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rmAutofit/>
          </a:bodyPr>
          <a:lstStyle/>
          <a:p>
            <a:pPr algn="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kern="1200" dirty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Руководитель проекта</a:t>
            </a:r>
          </a:p>
        </p:txBody>
      </p:sp>
      <p:sp>
        <p:nvSpPr>
          <p:cNvPr id="37" name="РП ФИО"/>
          <p:cNvSpPr>
            <a:spLocks noGrp="1"/>
          </p:cNvSpPr>
          <p:nvPr>
            <p:ph type="body" sz="quarter" idx="20" hasCustomPrompt="1"/>
          </p:nvPr>
        </p:nvSpPr>
        <p:spPr>
          <a:xfrm>
            <a:off x="6118790" y="6006757"/>
            <a:ext cx="5724332" cy="216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>
                    <a:lumMod val="1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Фамилия И.О.</a:t>
            </a:r>
          </a:p>
        </p:txBody>
      </p:sp>
      <p:sp>
        <p:nvSpPr>
          <p:cNvPr id="17" name="Название проекта"/>
          <p:cNvSpPr>
            <a:spLocks noGrp="1"/>
          </p:cNvSpPr>
          <p:nvPr>
            <p:ph type="body" sz="quarter" idx="22" hasCustomPrompt="1"/>
          </p:nvPr>
        </p:nvSpPr>
        <p:spPr>
          <a:xfrm>
            <a:off x="2195410" y="4481805"/>
            <a:ext cx="9647711" cy="67604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t">
            <a:noAutofit/>
          </a:bodyPr>
          <a:lstStyle>
            <a:lvl1pPr algn="l">
              <a:defRPr lang="ru-RU" sz="18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«Название проекта»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endParaRPr lang="ru-RU" dirty="0"/>
          </a:p>
        </p:txBody>
      </p:sp>
      <p:sp>
        <p:nvSpPr>
          <p:cNvPr id="16" name="ШИФР"/>
          <p:cNvSpPr>
            <a:spLocks noGrp="1"/>
          </p:cNvSpPr>
          <p:nvPr>
            <p:ph type="body" sz="quarter" idx="24" hasCustomPrompt="1"/>
          </p:nvPr>
        </p:nvSpPr>
        <p:spPr>
          <a:xfrm>
            <a:off x="2207686" y="6399870"/>
            <a:ext cx="9635436" cy="26885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Месяц, 20ХХ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-2558216" y="2558374"/>
            <a:ext cx="2358753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копировании, дублировании или создании новых слайдов обязательно применять макет – </a:t>
            </a:r>
            <a:r>
              <a:rPr lang="ru-RU" sz="1000" b="0" u="none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«00_Только заголовок (Обязательный слайд)»</a:t>
            </a:r>
          </a:p>
        </p:txBody>
      </p:sp>
      <p:sp>
        <p:nvSpPr>
          <p:cNvPr id="20" name="Овал 19"/>
          <p:cNvSpPr/>
          <p:nvPr userDrawn="1"/>
        </p:nvSpPr>
        <p:spPr>
          <a:xfrm>
            <a:off x="-2576940" y="2177090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-2558215" y="4843834"/>
            <a:ext cx="2052348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Справа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от слайдов приведены ключевые комментарии по их заполнению</a:t>
            </a:r>
            <a:endParaRPr lang="ru-RU" sz="1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-2558215" y="4429635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5" name="Прямоугольник 24"/>
          <p:cNvSpPr/>
          <p:nvPr userDrawn="1"/>
        </p:nvSpPr>
        <p:spPr>
          <a:xfrm>
            <a:off x="12360713" y="72874"/>
            <a:ext cx="2447489" cy="48218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Внизу на каждом слайде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указаны </a:t>
            </a:r>
            <a:r>
              <a:rPr lang="ru-RU" sz="1000" b="1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Ответственные подразделения - </a:t>
            </a:r>
            <a:r>
              <a:rPr lang="ru-RU" sz="1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подразделения ГО ГМК</a:t>
            </a:r>
            <a:r>
              <a:rPr lang="ru-RU" sz="100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НН, ответственные за верификацию и подтверждение данных на слайде </a:t>
            </a:r>
            <a:r>
              <a:rPr lang="ru-RU" sz="1000" b="1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соответствии со своей функциональной зоной и отраслевой принадлежностью проекта: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ДИАК – Департамент инвестиционного анализа и контроля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ДСП – Департамент стратегического планирования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ДЭн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Департамент энергетики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ДЭк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Департамент экологии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 – Департамент логистики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ПТД - Производственно-технический департамент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ЭД – Экономический департамент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ДМТО – Департамент материально-технического обеспечения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ДКП – Департамент кадровой политики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ДПА – Департамент производственных активов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ЦТЭ – Центр технической экспертизы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ДУСП – Департамент управления стратегическими проектами</a:t>
            </a:r>
            <a:endParaRPr lang="en-US" sz="1000" b="0" baseline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ПД – Правовой департамент</a:t>
            </a:r>
            <a:endParaRPr lang="ru-RU" sz="1000" b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Прямоугольник 31"/>
          <p:cNvSpPr/>
          <p:nvPr userDrawn="1"/>
        </p:nvSpPr>
        <p:spPr>
          <a:xfrm>
            <a:off x="-2558215" y="3673929"/>
            <a:ext cx="2356541" cy="6668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материалах выделяются пусковые комплексы проекта 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необходимости 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могут быть выделены этапы пускового комплекса</a:t>
            </a:r>
            <a:endParaRPr lang="ru-RU" sz="1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Овал 25"/>
          <p:cNvSpPr/>
          <p:nvPr userDrawn="1"/>
        </p:nvSpPr>
        <p:spPr>
          <a:xfrm>
            <a:off x="-2557221" y="3271540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8" name="БК"/>
          <p:cNvSpPr/>
          <p:nvPr userDrawn="1"/>
        </p:nvSpPr>
        <p:spPr>
          <a:xfrm>
            <a:off x="926680" y="5202484"/>
            <a:ext cx="1035848" cy="31963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Шифр:</a:t>
            </a:r>
          </a:p>
        </p:txBody>
      </p:sp>
      <p:sp>
        <p:nvSpPr>
          <p:cNvPr id="29" name="БК"/>
          <p:cNvSpPr/>
          <p:nvPr userDrawn="1"/>
        </p:nvSpPr>
        <p:spPr>
          <a:xfrm>
            <a:off x="926682" y="4405256"/>
            <a:ext cx="1127863" cy="31963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Проект:</a:t>
            </a:r>
          </a:p>
        </p:txBody>
      </p:sp>
      <p:sp>
        <p:nvSpPr>
          <p:cNvPr id="33" name="Прямоугольник 32"/>
          <p:cNvSpPr/>
          <p:nvPr userDrawn="1"/>
        </p:nvSpPr>
        <p:spPr>
          <a:xfrm>
            <a:off x="-2571719" y="5828721"/>
            <a:ext cx="2356541" cy="76944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kern="1200" baseline="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Запрещено использование низкокачественного контента (сканы низкого качества и т.д.) – все показатели должны быть читаемы на распечатанном А4</a:t>
            </a:r>
          </a:p>
        </p:txBody>
      </p:sp>
      <p:sp>
        <p:nvSpPr>
          <p:cNvPr id="35" name="Овал 34"/>
          <p:cNvSpPr/>
          <p:nvPr userDrawn="1"/>
        </p:nvSpPr>
        <p:spPr>
          <a:xfrm>
            <a:off x="-2576940" y="5387110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30" name="БК"/>
          <p:cNvSpPr/>
          <p:nvPr userDrawn="1"/>
        </p:nvSpPr>
        <p:spPr>
          <a:xfrm>
            <a:off x="2207686" y="5671443"/>
            <a:ext cx="3693244" cy="216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rmAutofit/>
          </a:bodyPr>
          <a:lstStyle/>
          <a:p>
            <a:pPr algn="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Куратор проекта</a:t>
            </a:r>
          </a:p>
        </p:txBody>
      </p:sp>
      <p:sp>
        <p:nvSpPr>
          <p:cNvPr id="31" name="РП ФИО"/>
          <p:cNvSpPr>
            <a:spLocks noGrp="1"/>
          </p:cNvSpPr>
          <p:nvPr>
            <p:ph type="body" sz="quarter" idx="25" hasCustomPrompt="1"/>
          </p:nvPr>
        </p:nvSpPr>
        <p:spPr>
          <a:xfrm>
            <a:off x="6118790" y="5673806"/>
            <a:ext cx="5724332" cy="216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>
                    <a:lumMod val="1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Фамилия И.О.</a:t>
            </a:r>
          </a:p>
        </p:txBody>
      </p:sp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66322E5E-B2CD-4CCC-9391-A41B41B0E69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366185" y="196776"/>
            <a:ext cx="2715436" cy="576000"/>
          </a:xfrm>
          <a:prstGeom prst="rect">
            <a:avLst/>
          </a:prstGeom>
        </p:spPr>
      </p:pic>
      <p:sp>
        <p:nvSpPr>
          <p:cNvPr id="8" name="Прямоугольник 7" hidden="1">
            <a:extLst>
              <a:ext uri="{FF2B5EF4-FFF2-40B4-BE49-F238E27FC236}">
                <a16:creationId xmlns:a16="http://schemas.microsoft.com/office/drawing/2014/main" id="{4B84FA76-6167-4359-B823-DFC08EA9F5B1}"/>
              </a:ext>
            </a:extLst>
          </p:cNvPr>
          <p:cNvSpPr/>
          <p:nvPr userDrawn="1"/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rtl="0">
              <a:spcBef>
                <a:spcPts val="1200"/>
              </a:spcBef>
              <a:buFont typeface="Arial" panose="020B0604020202020204" pitchFamily="34" charset="0"/>
              <a:buNone/>
            </a:pPr>
            <a:endParaRPr kumimoji="0" lang="ru-RU" sz="1800" b="0" i="0" u="none" kern="1200" cap="none" spc="0" baseline="0" dirty="0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8331885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391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_ТЭП проекта (балансы мощностей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882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ТЭП проекта (балансы мощностей)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" name="DraftNote"/>
          <p:cNvSpPr/>
          <p:nvPr userDrawn="1"/>
        </p:nvSpPr>
        <p:spPr>
          <a:xfrm>
            <a:off x="-2130751" y="1"/>
            <a:ext cx="1949520" cy="606750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</a:t>
            </a:r>
            <a:r>
              <a:rPr kumimoji="0" lang="ru-RU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СЛАЙД ДЛЯ </a:t>
            </a: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ПРОЕКТОВ, ВЛИЯЮЩИХ НА МОЩНОСТИ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ПТД,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ДЭн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ДПА</a:t>
            </a:r>
          </a:p>
        </p:txBody>
      </p:sp>
      <p:sp>
        <p:nvSpPr>
          <p:cNvPr id="8" name="Прямоугольник 7"/>
          <p:cNvSpPr>
            <a:spLocks/>
          </p:cNvSpPr>
          <p:nvPr userDrawn="1"/>
        </p:nvSpPr>
        <p:spPr>
          <a:xfrm>
            <a:off x="12375591" y="1"/>
            <a:ext cx="2880000" cy="39600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Привести графические перспективные балансы мощностей по вариантам: «с проектом» и «без проекта»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Слайд должен содержать следующую информацию: потребность в разрезе объектов-потребителей; покрытие мощности в разрезе источников с выделением мощности, создаваемой проектом-предметом рассмотрения на ИПК/ИК, и баланс. При необходимости в балансе отразить «коэффициенты неравномерности». Информация должна быть представлена в разбивке по годам (с текущего года на перспективу не менее 10 лет с момента завершения проекта) в табличной форме.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Представление данных возможно на нескольких слайдах.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Для проектов ТЭК источником данных для формирования балансов мощностей является актуальная версия «Энергомодуля»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Привести выводы с описанием вида выявленного дефицита мощности, размера дефицита и его динамики в перспективе (по варианту «без проекта»).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 варианту «с проектом» привести описание размера покрытия дефицита мощности в физическом и процентном соотношении.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>
            <a:spLocks/>
          </p:cNvSpPr>
          <p:nvPr userDrawn="1"/>
        </p:nvSpPr>
        <p:spPr>
          <a:xfrm>
            <a:off x="0" y="-328200"/>
            <a:ext cx="336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688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_Текущий запро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906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Текущий запрос</a:t>
            </a:r>
          </a:p>
        </p:txBody>
      </p:sp>
      <p:sp>
        <p:nvSpPr>
          <p:cNvPr id="6" name="DraftNote"/>
          <p:cNvSpPr/>
          <p:nvPr userDrawn="1"/>
        </p:nvSpPr>
        <p:spPr>
          <a:xfrm>
            <a:off x="-1977082" y="0"/>
            <a:ext cx="1795849" cy="341832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>
            <a:spLocks/>
          </p:cNvSpPr>
          <p:nvPr userDrawn="1"/>
        </p:nvSpPr>
        <p:spPr>
          <a:xfrm>
            <a:off x="0" y="-328200"/>
            <a:ext cx="336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6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Прямоугольник 11">
            <a:extLst>
              <a:ext uri="{FF2B5EF4-FFF2-40B4-BE49-F238E27FC236}">
                <a16:creationId xmlns:a16="http://schemas.microsoft.com/office/drawing/2014/main" id="{E3A06191-B10F-41EA-8562-FB898B02F0A2}"/>
              </a:ext>
            </a:extLst>
          </p:cNvPr>
          <p:cNvSpPr>
            <a:spLocks/>
          </p:cNvSpPr>
          <p:nvPr userDrawn="1"/>
        </p:nvSpPr>
        <p:spPr>
          <a:xfrm>
            <a:off x="12328699" y="-5844"/>
            <a:ext cx="3520901" cy="58477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</a:t>
            </a: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Предмете запроса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указать подходящее из списка: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Утверждение реализации проекта (при первом вынесении на ИПК/ ИК)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Утверждение перехода на фазу/ стадию ...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Утверждение финансирования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Утверждение сроков реализации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Утверждение стоимости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Запрос на увеличение стоимости проекта на … до …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Запрос на увеличение срока реализации с … по …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Увеличение финансирования на фазу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Актуализация срока и графика финансирования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таблицах указывается сумма запроса на финансирование распределенная по годам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Сумме запроса указывается полная годовая сумма финансирования </a:t>
            </a: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начиная с начала текущего года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Сумме запроса данные по ранее утвержденным затратам указываются при наличии соответствующих решений ИПК/ИК в сумме неизрасходованных средств, в том числе с предыдущих периодов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9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 наличии дефицита по OPEX он также указывается обособленно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9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части Плана работ: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перечень мероприятий приведен в качестве примера, изменяется / формируется под конкретный запрос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столбце «Дата» может указываться дата начала, завершения или период проведения работ в зависимости от формулировки мероприятия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9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Источники данных для слайда</a:t>
            </a:r>
            <a:b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(не ограничиваясь):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АСУ Бюджет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КСГ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(Primavera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MS Project)</a:t>
            </a:r>
            <a:endParaRPr kumimoji="0" lang="ru-RU" sz="9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9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4F9755-7011-4B89-9E91-112A82C1F124}"/>
              </a:ext>
            </a:extLst>
          </p:cNvPr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ДИАК, ДУИП, ДУСП,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ДЭн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ДЛ, ЭД</a:t>
            </a:r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-1977081" y="1326015"/>
            <a:ext cx="1898668" cy="8207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Наборный текст: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шрифт — Tahoma Regular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кегль — 9-10 pt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выравнивание — выключка по центру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цвет — черный </a:t>
            </a:r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-909598" y="2089863"/>
            <a:ext cx="728367" cy="180000"/>
          </a:xfrm>
          <a:prstGeom prst="rect">
            <a:avLst/>
          </a:prstGeom>
          <a:solidFill>
            <a:schemeClr val="tx1"/>
          </a:solidFill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RGB (0,0,0)</a:t>
            </a:r>
          </a:p>
        </p:txBody>
      </p:sp>
    </p:spTree>
    <p:extLst>
      <p:ext uri="{BB962C8B-B14F-4D97-AF65-F5344CB8AC3E}">
        <p14:creationId xmlns:p14="http://schemas.microsoft.com/office/powerpoint/2010/main" val="263826041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A_Факторный анализ изменения ТЭП (1/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30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Факторный анализ изменения КПЭ проекта (1/2)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(от последнего ИПК/ИК)</a:t>
            </a:r>
          </a:p>
        </p:txBody>
      </p:sp>
      <p:sp>
        <p:nvSpPr>
          <p:cNvPr id="6" name="DraftNote"/>
          <p:cNvSpPr/>
          <p:nvPr userDrawn="1"/>
        </p:nvSpPr>
        <p:spPr>
          <a:xfrm>
            <a:off x="-2845331" y="1"/>
            <a:ext cx="2664100" cy="942974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ТОЛЬКО ДЛЯ КОММЕРЧЕСКИХ ПРОЕКТОВ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 </a:t>
            </a: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ПРИ НАЛИЧИИ ИЗМЕНЕНИЙ IRR/NPV ПРОЕКТА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ДСП</a:t>
            </a:r>
          </a:p>
        </p:txBody>
      </p:sp>
      <p:sp>
        <p:nvSpPr>
          <p:cNvPr id="8" name="Прямоугольник 7"/>
          <p:cNvSpPr>
            <a:spLocks/>
          </p:cNvSpPr>
          <p:nvPr userDrawn="1"/>
        </p:nvSpPr>
        <p:spPr>
          <a:xfrm>
            <a:off x="0" y="-328200"/>
            <a:ext cx="480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7A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Прямоугольник 6">
            <a:extLst>
              <a:ext uri="{FF2B5EF4-FFF2-40B4-BE49-F238E27FC236}">
                <a16:creationId xmlns:a16="http://schemas.microsoft.com/office/drawing/2014/main" id="{B51579FC-2EF1-4294-9980-DDF540C6EDD8}"/>
              </a:ext>
            </a:extLst>
          </p:cNvPr>
          <p:cNvSpPr>
            <a:spLocks/>
          </p:cNvSpPr>
          <p:nvPr userDrawn="1"/>
        </p:nvSpPr>
        <p:spPr>
          <a:xfrm>
            <a:off x="12273991" y="8468"/>
            <a:ext cx="2389556" cy="159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Источники данных для слайда (не ограничиваясь):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ФЭМ (АСУ ФЭМ)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Показатели по первому ИК приводятся в соответствии с материалами по проекту в которых они были представлены впервые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6171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B_Факторный анализ изменения ТЭП (1/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54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Факторный анализ изменения КПЭ проекта (2/2)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(от последнего ИПК/ИК)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ДСП</a:t>
            </a:r>
          </a:p>
        </p:txBody>
      </p:sp>
      <p:sp>
        <p:nvSpPr>
          <p:cNvPr id="9" name="Прямоугольник 6">
            <a:extLst>
              <a:ext uri="{FF2B5EF4-FFF2-40B4-BE49-F238E27FC236}">
                <a16:creationId xmlns:a16="http://schemas.microsoft.com/office/drawing/2014/main" id="{B51579FC-2EF1-4294-9980-DDF540C6EDD8}"/>
              </a:ext>
            </a:extLst>
          </p:cNvPr>
          <p:cNvSpPr>
            <a:spLocks/>
          </p:cNvSpPr>
          <p:nvPr userDrawn="1"/>
        </p:nvSpPr>
        <p:spPr>
          <a:xfrm>
            <a:off x="12273991" y="8468"/>
            <a:ext cx="2389556" cy="5129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Источники данных для слайда (не ограничиваясь):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ФЭМ (АСУ ФЭМ)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53237CB-2071-4703-B5B6-81322076848A}"/>
              </a:ext>
            </a:extLst>
          </p:cNvPr>
          <p:cNvSpPr>
            <a:spLocks/>
          </p:cNvSpPr>
          <p:nvPr userDrawn="1"/>
        </p:nvSpPr>
        <p:spPr>
          <a:xfrm>
            <a:off x="0" y="-328200"/>
            <a:ext cx="480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7B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DraftNote">
            <a:extLst>
              <a:ext uri="{FF2B5EF4-FFF2-40B4-BE49-F238E27FC236}">
                <a16:creationId xmlns:a16="http://schemas.microsoft.com/office/drawing/2014/main" id="{59FE0CEC-F115-4C2D-98C3-4161B00746D2}"/>
              </a:ext>
            </a:extLst>
          </p:cNvPr>
          <p:cNvSpPr/>
          <p:nvPr userDrawn="1"/>
        </p:nvSpPr>
        <p:spPr>
          <a:xfrm>
            <a:off x="-2159000" y="0"/>
            <a:ext cx="2037080" cy="457200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 ДЛЯ ПРОЕКТОВ МСК</a:t>
            </a: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-1977081" y="1326015"/>
            <a:ext cx="1898668" cy="8207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Наборный текст: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шрифт — Tahoma Regular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кегль — </a:t>
            </a:r>
            <a:r>
              <a:rPr kumimoji="0" lang="ru-RU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7-9 </a:t>
            </a: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выравнивание — выключка по центру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цвет — черный </a:t>
            </a:r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-909598" y="2089863"/>
            <a:ext cx="728367" cy="180000"/>
          </a:xfrm>
          <a:prstGeom prst="rect">
            <a:avLst/>
          </a:prstGeom>
          <a:solidFill>
            <a:schemeClr val="tx1"/>
          </a:solidFill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RGB (0,0,0)</a:t>
            </a:r>
          </a:p>
        </p:txBody>
      </p:sp>
    </p:spTree>
    <p:extLst>
      <p:ext uri="{BB962C8B-B14F-4D97-AF65-F5344CB8AC3E}">
        <p14:creationId xmlns:p14="http://schemas.microsoft.com/office/powerpoint/2010/main" val="153786248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A_Факторный анализ изменения стоимости (после утверждения новой методики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78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Факторный анализ изменения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стоимости (1/2)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77C8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" name="DraftNote"/>
          <p:cNvSpPr/>
          <p:nvPr userDrawn="1"/>
        </p:nvSpPr>
        <p:spPr>
          <a:xfrm>
            <a:off x="-2421467" y="1"/>
            <a:ext cx="2240235" cy="681486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</a:t>
            </a:r>
            <a:b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ПРИ НАЛИЧИИ ИЗМЕНЕНИЙ СТОИМОСТИ ПРОЕКТА</a:t>
            </a:r>
            <a:b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(В ЛЮБУЮ СТОРОНУ)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ДИАК, ДУИП, ДУСП</a:t>
            </a:r>
          </a:p>
        </p:txBody>
      </p:sp>
      <p:sp>
        <p:nvSpPr>
          <p:cNvPr id="9" name="Прямоугольник 8"/>
          <p:cNvSpPr>
            <a:spLocks/>
          </p:cNvSpPr>
          <p:nvPr userDrawn="1"/>
        </p:nvSpPr>
        <p:spPr>
          <a:xfrm>
            <a:off x="0" y="-328200"/>
            <a:ext cx="432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8A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Прямоугольник 9">
            <a:extLst>
              <a:ext uri="{FF2B5EF4-FFF2-40B4-BE49-F238E27FC236}">
                <a16:creationId xmlns:a16="http://schemas.microsoft.com/office/drawing/2014/main" id="{875638EF-A024-469A-AEEB-42D6C92E07CB}"/>
              </a:ext>
            </a:extLst>
          </p:cNvPr>
          <p:cNvSpPr>
            <a:spLocks/>
          </p:cNvSpPr>
          <p:nvPr userDrawn="1"/>
        </p:nvSpPr>
        <p:spPr>
          <a:xfrm>
            <a:off x="12375591" y="1"/>
            <a:ext cx="2389556" cy="24109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 слайде приводится факторный анализ изменения стоимости проекта (САРЕХ и ОРЕХ)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Анализ изменения стоимости выполнять по этапам/ ПК/ проекту;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Диаграмма встроена в формате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Excel 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формируется автоматически через изменение (ввод) данных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Показатели по первому ИК приводятся в соответствии с материалами по проекту в которых они были представлены впервые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8771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B_Факторный анализ изменения стоимости (после утверждения новой методики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002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Факторный анализ изменения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стоимости (2/2)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(детализация отклонений и причин)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rgbClr val="0077C8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ДИАК, ДУИП, ДУСП</a:t>
            </a:r>
          </a:p>
        </p:txBody>
      </p:sp>
      <p:sp>
        <p:nvSpPr>
          <p:cNvPr id="9" name="Прямоугольник 8"/>
          <p:cNvSpPr>
            <a:spLocks/>
          </p:cNvSpPr>
          <p:nvPr userDrawn="1"/>
        </p:nvSpPr>
        <p:spPr>
          <a:xfrm>
            <a:off x="0" y="-328200"/>
            <a:ext cx="432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8B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6D5D374-22AD-4D43-B2A7-D03A62BF370E}"/>
              </a:ext>
            </a:extLst>
          </p:cNvPr>
          <p:cNvSpPr>
            <a:spLocks/>
          </p:cNvSpPr>
          <p:nvPr userDrawn="1"/>
        </p:nvSpPr>
        <p:spPr>
          <a:xfrm>
            <a:off x="12375591" y="1"/>
            <a:ext cx="2389556" cy="9746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 слайде приводится детализация отклонений и указываются их причины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случае наличия / формирования комплексных факторов, приводится детализация по каждой сумме/причине отклонения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DraftNote">
            <a:extLst>
              <a:ext uri="{FF2B5EF4-FFF2-40B4-BE49-F238E27FC236}">
                <a16:creationId xmlns:a16="http://schemas.microsoft.com/office/drawing/2014/main" id="{527E63C1-5729-4AB2-B5C0-2C6556A28C52}"/>
              </a:ext>
            </a:extLst>
          </p:cNvPr>
          <p:cNvSpPr/>
          <p:nvPr userDrawn="1"/>
        </p:nvSpPr>
        <p:spPr>
          <a:xfrm>
            <a:off x="-1977082" y="0"/>
            <a:ext cx="1795849" cy="341832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СЛАЙД</a:t>
            </a:r>
            <a:endParaRPr kumimoji="0" lang="ru-RU" sz="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-1977081" y="1326015"/>
            <a:ext cx="1898668" cy="8207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Наборный текст: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шрифт — Tahoma Regular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кегль — 9-10 pt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выравнивание — выключка по центру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цвет — черный </a:t>
            </a:r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-909598" y="2089863"/>
            <a:ext cx="728367" cy="180000"/>
          </a:xfrm>
          <a:prstGeom prst="rect">
            <a:avLst/>
          </a:prstGeom>
          <a:solidFill>
            <a:schemeClr val="tx1"/>
          </a:solidFill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RGB (0,0,0)</a:t>
            </a:r>
          </a:p>
        </p:txBody>
      </p:sp>
    </p:spTree>
    <p:extLst>
      <p:ext uri="{BB962C8B-B14F-4D97-AF65-F5344CB8AC3E}">
        <p14:creationId xmlns:p14="http://schemas.microsoft.com/office/powerpoint/2010/main" val="3579297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_Сроки про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026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Сроки проекта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ДУИП,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ДЭн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ДЭк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ДЛ, ДМТО</a:t>
            </a:r>
          </a:p>
        </p:txBody>
      </p:sp>
      <p:sp>
        <p:nvSpPr>
          <p:cNvPr id="7" name="Прямоугольник 6"/>
          <p:cNvSpPr>
            <a:spLocks/>
          </p:cNvSpPr>
          <p:nvPr userDrawn="1"/>
        </p:nvSpPr>
        <p:spPr>
          <a:xfrm>
            <a:off x="12375589" y="2"/>
            <a:ext cx="3075659" cy="48218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таблице указываются основные этапы проекта (не более 10)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Перечень/преемственность этапов сохраняется с момента первого ИПК/ИК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Наличие событий «Получение ЗОС» и «Оформление КС-14» является обязательным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графике перечисляются ключевые вехи проекта с начала его реализации. В случае необходимости более подробного графика и пояснений формируется дополнительный слайд в приложении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столбце «Сроки прогноз» указываются даты, соответствующие актуальным срокам проекта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столбце «Сроки ИПК/ИК» указывать даты, соответствующие срокам проекта, рассмотренным на последнем ИПК/ИК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графике указываются все изменения (в любую сторону) этапов/работ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Для каждого изменения/отклонения обязательно указывается краткий комментарий с причинами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Источники данных для слайда</a:t>
            </a:r>
            <a:b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(не ограничиваясь):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КСГ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(Primavera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MS Project)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DraftNote"/>
          <p:cNvSpPr/>
          <p:nvPr userDrawn="1"/>
        </p:nvSpPr>
        <p:spPr>
          <a:xfrm>
            <a:off x="-1977082" y="0"/>
            <a:ext cx="1795849" cy="341832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</a:t>
            </a:r>
          </a:p>
        </p:txBody>
      </p:sp>
      <p:sp>
        <p:nvSpPr>
          <p:cNvPr id="8" name="Прямоугольник 7"/>
          <p:cNvSpPr>
            <a:spLocks/>
          </p:cNvSpPr>
          <p:nvPr userDrawn="1"/>
        </p:nvSpPr>
        <p:spPr>
          <a:xfrm>
            <a:off x="0" y="-328200"/>
            <a:ext cx="336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0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9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-1977081" y="1326015"/>
            <a:ext cx="1898668" cy="8207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Наборный текст: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шрифт — Tahoma Regular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кегль — </a:t>
            </a:r>
            <a:r>
              <a:rPr kumimoji="0" lang="ru-RU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8-9 </a:t>
            </a: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выравнивание — выключка по центру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цвет — черный 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-909598" y="2089863"/>
            <a:ext cx="728367" cy="180000"/>
          </a:xfrm>
          <a:prstGeom prst="rect">
            <a:avLst/>
          </a:prstGeom>
          <a:solidFill>
            <a:schemeClr val="tx1"/>
          </a:solidFill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RGB (0,0,0)</a:t>
            </a:r>
          </a:p>
        </p:txBody>
      </p:sp>
    </p:spTree>
    <p:extLst>
      <p:ext uri="{BB962C8B-B14F-4D97-AF65-F5344CB8AC3E}">
        <p14:creationId xmlns:p14="http://schemas.microsoft.com/office/powerpoint/2010/main" val="30979109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Поручения НТС, ИПК/И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050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Поручения НТС, ИПК/ИК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6" name="DraftNote"/>
          <p:cNvSpPr/>
          <p:nvPr userDrawn="1"/>
        </p:nvSpPr>
        <p:spPr>
          <a:xfrm>
            <a:off x="-2444471" y="264330"/>
            <a:ext cx="2240235" cy="532367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при наличии актуальных поручений</a:t>
            </a:r>
          </a:p>
        </p:txBody>
      </p:sp>
      <p:sp>
        <p:nvSpPr>
          <p:cNvPr id="7" name="Прямоугольник 6"/>
          <p:cNvSpPr>
            <a:spLocks/>
          </p:cNvSpPr>
          <p:nvPr userDrawn="1"/>
        </p:nvSpPr>
        <p:spPr>
          <a:xfrm>
            <a:off x="-2361859" y="1009927"/>
            <a:ext cx="2075012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Слайд удаляется при отсутствии поручений</a:t>
            </a:r>
          </a:p>
        </p:txBody>
      </p:sp>
      <p:sp>
        <p:nvSpPr>
          <p:cNvPr id="8" name="Прямоугольник 7"/>
          <p:cNvSpPr>
            <a:spLocks/>
          </p:cNvSpPr>
          <p:nvPr userDrawn="1"/>
        </p:nvSpPr>
        <p:spPr>
          <a:xfrm>
            <a:off x="12375591" y="1"/>
            <a:ext cx="2444471" cy="200054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 слайде приводятся все невыполненные поручения и все поручения, которые были даны на последнем НТС и ИПК/ИК (вне зависимости от выполнения) с информацией</a:t>
            </a:r>
            <a:b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 статусе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Источники данных</a:t>
            </a:r>
            <a:b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для слайда: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протоколы НТС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протоколы ИПК/ИК</a:t>
            </a:r>
          </a:p>
        </p:txBody>
      </p:sp>
      <p:sp>
        <p:nvSpPr>
          <p:cNvPr id="9" name="Прямоугольник 8"/>
          <p:cNvSpPr>
            <a:spLocks/>
          </p:cNvSpPr>
          <p:nvPr userDrawn="1"/>
        </p:nvSpPr>
        <p:spPr>
          <a:xfrm>
            <a:off x="0" y="-328200"/>
            <a:ext cx="336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10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1DE233-2918-4030-9496-54B365E5751E}"/>
              </a:ext>
            </a:extLst>
          </p:cNvPr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Секретари ИПК/ИК, ПТД (в части поручений НТС)</a:t>
            </a:r>
          </a:p>
        </p:txBody>
      </p:sp>
    </p:spTree>
    <p:extLst>
      <p:ext uri="{BB962C8B-B14F-4D97-AF65-F5344CB8AC3E}">
        <p14:creationId xmlns:p14="http://schemas.microsoft.com/office/powerpoint/2010/main" val="216547723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Рекомендации PA, ЦТ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074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Рекомендации Project Assurance, ЦТЭ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ДУИП, ДПИ,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ДЭн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ДЭк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ЦТЭ</a:t>
            </a:r>
          </a:p>
        </p:txBody>
      </p:sp>
      <p:sp>
        <p:nvSpPr>
          <p:cNvPr id="6" name="DraftNote"/>
          <p:cNvSpPr/>
          <p:nvPr userDrawn="1"/>
        </p:nvSpPr>
        <p:spPr>
          <a:xfrm>
            <a:off x="-2444471" y="163285"/>
            <a:ext cx="2240235" cy="633412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при наличии рекомендаций PA и/или ЦТЭ</a:t>
            </a:r>
          </a:p>
        </p:txBody>
      </p:sp>
      <p:sp>
        <p:nvSpPr>
          <p:cNvPr id="7" name="Прямоугольник 6"/>
          <p:cNvSpPr>
            <a:spLocks/>
          </p:cNvSpPr>
          <p:nvPr userDrawn="1"/>
        </p:nvSpPr>
        <p:spPr>
          <a:xfrm>
            <a:off x="-2361159" y="1030055"/>
            <a:ext cx="2156924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Слайд удаляется при отсутствии рекомендаций РА и/или ЦТЭ</a:t>
            </a:r>
          </a:p>
        </p:txBody>
      </p:sp>
      <p:sp>
        <p:nvSpPr>
          <p:cNvPr id="8" name="Прямоугольник 7"/>
          <p:cNvSpPr>
            <a:spLocks/>
          </p:cNvSpPr>
          <p:nvPr userDrawn="1"/>
        </p:nvSpPr>
        <p:spPr>
          <a:xfrm>
            <a:off x="12375591" y="1"/>
            <a:ext cx="2628503" cy="26161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 слайде приводятся ключевые рекомендации/выводы последних отчетов/заключений РА и ЦТЭ (вне зависимости от выполнения) с информацией о статусе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Информация должна быть представлена максимум на 1-2 слайдах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составе столбца «Рекомендации» указывается ответственный и срок выполнения выданных поручений/рекомендаций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Источники данных для слайда: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отчеты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Project Assurance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заключения ЦТЭ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>
            <a:spLocks/>
          </p:cNvSpPr>
          <p:nvPr userDrawn="1"/>
        </p:nvSpPr>
        <p:spPr>
          <a:xfrm>
            <a:off x="0" y="-328200"/>
            <a:ext cx="336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11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350097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Проект протокольного решения Инвестиционного комите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098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Проект протокольного решения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" name="DraftNote"/>
          <p:cNvSpPr/>
          <p:nvPr userDrawn="1"/>
        </p:nvSpPr>
        <p:spPr>
          <a:xfrm>
            <a:off x="-1977082" y="0"/>
            <a:ext cx="1795849" cy="341832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</a:t>
            </a:r>
          </a:p>
        </p:txBody>
      </p:sp>
      <p:sp>
        <p:nvSpPr>
          <p:cNvPr id="6" name="Прямоугольник 5"/>
          <p:cNvSpPr>
            <a:spLocks/>
          </p:cNvSpPr>
          <p:nvPr userDrawn="1"/>
        </p:nvSpPr>
        <p:spPr>
          <a:xfrm>
            <a:off x="0" y="-328200"/>
            <a:ext cx="336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12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Прямоугольник 9">
            <a:extLst>
              <a:ext uri="{FF2B5EF4-FFF2-40B4-BE49-F238E27FC236}">
                <a16:creationId xmlns:a16="http://schemas.microsoft.com/office/drawing/2014/main" id="{9C0569F6-1D89-4D60-BC0A-E10F29B1F3E1}"/>
              </a:ext>
            </a:extLst>
          </p:cNvPr>
          <p:cNvSpPr>
            <a:spLocks/>
          </p:cNvSpPr>
          <p:nvPr userDrawn="1"/>
        </p:nvSpPr>
        <p:spPr>
          <a:xfrm>
            <a:off x="12419925" y="83129"/>
            <a:ext cx="2389556" cy="2359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Заполнение проекта протокольного решения приведено для примера.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 формировании проекта протокольного решения рекомендуется использовать формулировки из файла: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утверждаемом финансировании приводится сумма соответствующая слайду «Текущий запрос»</a:t>
            </a:r>
          </a:p>
        </p:txBody>
      </p:sp>
    </p:spTree>
    <p:extLst>
      <p:ext uri="{BB962C8B-B14F-4D97-AF65-F5344CB8AC3E}">
        <p14:creationId xmlns:p14="http://schemas.microsoft.com/office/powerpoint/2010/main" val="1440975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Титульный слайд_энергетика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061446386"/>
              </p:ext>
            </p:extLst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567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925AAD5-1288-44BB-AF80-A93BBD93B3F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907536"/>
          </a:xfrm>
          <a:prstGeom prst="rect">
            <a:avLst/>
          </a:prstGeom>
        </p:spPr>
      </p:pic>
      <p:sp>
        <p:nvSpPr>
          <p:cNvPr id="4" name="Прямоугольник 3" hidden="1"/>
          <p:cNvSpPr/>
          <p:nvPr userDrawn="1">
            <p:custDataLst>
              <p:tags r:id="rId2"/>
            </p:custDataLst>
          </p:nvPr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1800" b="0" i="0" baseline="0" dirty="0" err="1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  <a:sym typeface="Tahoma" panose="020B0604030504040204" pitchFamily="34" charset="0"/>
            </a:endParaRPr>
          </a:p>
        </p:txBody>
      </p:sp>
      <p:sp>
        <p:nvSpPr>
          <p:cNvPr id="2" name="Прямоугольник 1" hidden="1"/>
          <p:cNvSpPr/>
          <p:nvPr userDrawn="1"/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1800" b="0" i="0" baseline="0" dirty="0" err="1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  <a:sym typeface="Tahoma" panose="020B0604030504040204" pitchFamily="34" charset="0"/>
            </a:endParaRPr>
          </a:p>
        </p:txBody>
      </p:sp>
      <p:sp>
        <p:nvSpPr>
          <p:cNvPr id="19" name="DraftNote"/>
          <p:cNvSpPr/>
          <p:nvPr userDrawn="1"/>
        </p:nvSpPr>
        <p:spPr>
          <a:xfrm>
            <a:off x="-2553418" y="-1"/>
            <a:ext cx="2461403" cy="974786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  <a:t>Шаблон применяется для </a:t>
            </a:r>
            <a:r>
              <a:rPr lang="ru-RU" sz="1000" b="1" i="0" u="none" dirty="0">
                <a:solidFill>
                  <a:srgbClr val="FF0000"/>
                </a:solidFill>
                <a:latin typeface="Arial" panose="020B0604020202020204" pitchFamily="34" charset="0"/>
              </a:rPr>
              <a:t>всех инвестиционных проектов</a:t>
            </a:r>
            <a: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  <a:t/>
            </a:r>
            <a:b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</a:br>
            <a:r>
              <a:rPr lang="ru-RU" sz="1000" b="0" dirty="0">
                <a:solidFill>
                  <a:srgbClr val="FF0000"/>
                </a:solidFill>
                <a:latin typeface="Arial" panose="020B0604020202020204" pitchFamily="34" charset="0"/>
              </a:rPr>
              <a:t>(кроме ИТ-проектов – по отдельному шаблону) </a:t>
            </a:r>
          </a:p>
        </p:txBody>
      </p:sp>
      <p:sp>
        <p:nvSpPr>
          <p:cNvPr id="11" name="Наименованик предприятия"/>
          <p:cNvSpPr>
            <a:spLocks noGrp="1"/>
          </p:cNvSpPr>
          <p:nvPr>
            <p:ph type="ctrTitle" hasCustomPrompt="1"/>
          </p:nvPr>
        </p:nvSpPr>
        <p:spPr>
          <a:xfrm>
            <a:off x="916801" y="4027399"/>
            <a:ext cx="10926317" cy="360000"/>
          </a:xfrm>
          <a:ln>
            <a:noFill/>
          </a:ln>
        </p:spPr>
        <p:txBody>
          <a:bodyPr vert="horz" wrap="square" anchor="ctr">
            <a:noAutofit/>
          </a:bodyPr>
          <a:lstStyle>
            <a:lvl1pPr algn="l">
              <a:spcBef>
                <a:spcPts val="0"/>
              </a:spcBef>
              <a:defRPr sz="1800" b="0" i="0" u="none" strike="noStrike">
                <a:solidFill>
                  <a:schemeClr val="tx1"/>
                </a:solidFill>
                <a:latin typeface="Tahoma" panose="020B0604030504040204" pitchFamily="34" charset="0"/>
              </a:defRPr>
            </a:lvl1pPr>
          </a:lstStyle>
          <a:p>
            <a:r>
              <a:rPr lang="ru-RU" dirty="0"/>
              <a:t>Наименование предприятия</a:t>
            </a:r>
          </a:p>
        </p:txBody>
      </p:sp>
      <p:sp>
        <p:nvSpPr>
          <p:cNvPr id="34" name="ШИФР"/>
          <p:cNvSpPr>
            <a:spLocks noGrp="1"/>
          </p:cNvSpPr>
          <p:nvPr>
            <p:ph type="body" sz="quarter" idx="19" hasCustomPrompt="1"/>
          </p:nvPr>
        </p:nvSpPr>
        <p:spPr>
          <a:xfrm>
            <a:off x="2195410" y="5224466"/>
            <a:ext cx="9647711" cy="360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>
              <a:defRPr lang="ru-RU" sz="18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«шифр»</a:t>
            </a:r>
          </a:p>
        </p:txBody>
      </p:sp>
      <p:sp>
        <p:nvSpPr>
          <p:cNvPr id="6" name="БК"/>
          <p:cNvSpPr/>
          <p:nvPr userDrawn="1"/>
        </p:nvSpPr>
        <p:spPr>
          <a:xfrm>
            <a:off x="2207686" y="6004394"/>
            <a:ext cx="3693244" cy="216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rmAutofit/>
          </a:bodyPr>
          <a:lstStyle/>
          <a:p>
            <a:pPr algn="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kern="1200" dirty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Руководитель проекта</a:t>
            </a:r>
          </a:p>
        </p:txBody>
      </p:sp>
      <p:sp>
        <p:nvSpPr>
          <p:cNvPr id="37" name="РП ФИО"/>
          <p:cNvSpPr>
            <a:spLocks noGrp="1"/>
          </p:cNvSpPr>
          <p:nvPr>
            <p:ph type="body" sz="quarter" idx="20" hasCustomPrompt="1"/>
          </p:nvPr>
        </p:nvSpPr>
        <p:spPr>
          <a:xfrm>
            <a:off x="6118790" y="6006757"/>
            <a:ext cx="5724332" cy="216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>
                    <a:lumMod val="1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Фамилия И.О.</a:t>
            </a:r>
          </a:p>
        </p:txBody>
      </p:sp>
      <p:sp>
        <p:nvSpPr>
          <p:cNvPr id="17" name="Название проекта"/>
          <p:cNvSpPr>
            <a:spLocks noGrp="1"/>
          </p:cNvSpPr>
          <p:nvPr>
            <p:ph type="body" sz="quarter" idx="22" hasCustomPrompt="1"/>
          </p:nvPr>
        </p:nvSpPr>
        <p:spPr>
          <a:xfrm>
            <a:off x="2195410" y="4481805"/>
            <a:ext cx="9647711" cy="67604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t">
            <a:noAutofit/>
          </a:bodyPr>
          <a:lstStyle>
            <a:lvl1pPr algn="l">
              <a:defRPr lang="ru-RU" sz="18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«Название проекта»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endParaRPr lang="ru-RU" dirty="0"/>
          </a:p>
        </p:txBody>
      </p:sp>
      <p:sp>
        <p:nvSpPr>
          <p:cNvPr id="16" name="ШИФР"/>
          <p:cNvSpPr>
            <a:spLocks noGrp="1"/>
          </p:cNvSpPr>
          <p:nvPr>
            <p:ph type="body" sz="quarter" idx="24" hasCustomPrompt="1"/>
          </p:nvPr>
        </p:nvSpPr>
        <p:spPr>
          <a:xfrm>
            <a:off x="2207686" y="6399870"/>
            <a:ext cx="9635436" cy="26885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Месяц, 20ХХ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-2527466" y="2591742"/>
            <a:ext cx="2358753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копировании, дублировании или создании новых слайдов обязательно применять макет – </a:t>
            </a:r>
            <a:r>
              <a:rPr lang="ru-RU" sz="1000" b="0" u="none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«00_Только заголовок (Обязательный слайд)»</a:t>
            </a:r>
          </a:p>
        </p:txBody>
      </p:sp>
      <p:sp>
        <p:nvSpPr>
          <p:cNvPr id="20" name="Овал 19"/>
          <p:cNvSpPr/>
          <p:nvPr userDrawn="1"/>
        </p:nvSpPr>
        <p:spPr>
          <a:xfrm>
            <a:off x="-2546190" y="2210458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-2553417" y="4843834"/>
            <a:ext cx="2052348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Справа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от слайдов приведены ключевые комментарии по их заполнению</a:t>
            </a:r>
            <a:endParaRPr lang="ru-RU" sz="1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-2553417" y="4429635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5" name="Прямоугольник 24"/>
          <p:cNvSpPr/>
          <p:nvPr userDrawn="1"/>
        </p:nvSpPr>
        <p:spPr>
          <a:xfrm>
            <a:off x="12360713" y="72874"/>
            <a:ext cx="2447489" cy="48218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Внизу на каждом слайде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указаны </a:t>
            </a:r>
            <a:r>
              <a:rPr lang="ru-RU" sz="1000" b="1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Ответственные подразделения - </a:t>
            </a:r>
            <a:r>
              <a:rPr lang="ru-RU" sz="1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подразделения ГО ГМК</a:t>
            </a:r>
            <a:r>
              <a:rPr lang="ru-RU" sz="100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НН, ответственные за верификацию и подтверждение данных на слайде </a:t>
            </a:r>
            <a:r>
              <a:rPr lang="ru-RU" sz="1000" b="1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соответствии со своей функциональной зоной и отраслевой принадлежностью проекта: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ДИАК – Департамент инвестиционного анализа и контроля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ДСП – Департамент стратегического планирования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ДЭн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Департамент энергетики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ДЭк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Департамент экологии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 – Департамент логистики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ПТД - Производственно-технический департамент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ЭД – Экономический департамент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ДМТО – Департамент материально-технического обеспечения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ДКП – Департамент кадровой политики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ДПА – Департамент производственных активов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ЦТЭ – Центр технической экспертизы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ДУСП – Департамент управления стратегическими проектами</a:t>
            </a:r>
            <a:endParaRPr lang="en-US" sz="1000" b="0" baseline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ПД – Правовой департамент</a:t>
            </a:r>
            <a:endParaRPr lang="ru-RU" sz="1000" b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Прямоугольник 31"/>
          <p:cNvSpPr/>
          <p:nvPr userDrawn="1"/>
        </p:nvSpPr>
        <p:spPr>
          <a:xfrm>
            <a:off x="-2553417" y="3695867"/>
            <a:ext cx="2356541" cy="6668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материалах выделяются пусковые комплексы проекта 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необходимости 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могут быть выделены этапы пускового комплекса</a:t>
            </a:r>
            <a:endParaRPr lang="ru-RU" sz="1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Овал 25"/>
          <p:cNvSpPr/>
          <p:nvPr userDrawn="1"/>
        </p:nvSpPr>
        <p:spPr>
          <a:xfrm>
            <a:off x="-2552423" y="3293478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8" name="БК"/>
          <p:cNvSpPr/>
          <p:nvPr userDrawn="1"/>
        </p:nvSpPr>
        <p:spPr>
          <a:xfrm>
            <a:off x="926680" y="5202484"/>
            <a:ext cx="1035848" cy="31963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Шифр:</a:t>
            </a:r>
          </a:p>
        </p:txBody>
      </p:sp>
      <p:sp>
        <p:nvSpPr>
          <p:cNvPr id="29" name="БК"/>
          <p:cNvSpPr/>
          <p:nvPr userDrawn="1"/>
        </p:nvSpPr>
        <p:spPr>
          <a:xfrm>
            <a:off x="926682" y="4405256"/>
            <a:ext cx="1127863" cy="31963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Проект:</a:t>
            </a:r>
          </a:p>
        </p:txBody>
      </p:sp>
      <p:sp>
        <p:nvSpPr>
          <p:cNvPr id="33" name="Прямоугольник 32"/>
          <p:cNvSpPr/>
          <p:nvPr userDrawn="1"/>
        </p:nvSpPr>
        <p:spPr>
          <a:xfrm>
            <a:off x="-2571719" y="5828721"/>
            <a:ext cx="2356541" cy="76944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kern="1200" baseline="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Запрещено использование низкокачественного контента (сканы низкого качества и т.д.) – все показатели должны быть читаемы на распечатанном А4</a:t>
            </a:r>
          </a:p>
        </p:txBody>
      </p:sp>
      <p:sp>
        <p:nvSpPr>
          <p:cNvPr id="35" name="Овал 34"/>
          <p:cNvSpPr/>
          <p:nvPr userDrawn="1"/>
        </p:nvSpPr>
        <p:spPr>
          <a:xfrm>
            <a:off x="-2576940" y="5387110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30" name="БК"/>
          <p:cNvSpPr/>
          <p:nvPr userDrawn="1"/>
        </p:nvSpPr>
        <p:spPr>
          <a:xfrm>
            <a:off x="2207686" y="5671443"/>
            <a:ext cx="3693244" cy="216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rmAutofit/>
          </a:bodyPr>
          <a:lstStyle/>
          <a:p>
            <a:pPr algn="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Куратор проекта</a:t>
            </a:r>
          </a:p>
        </p:txBody>
      </p:sp>
      <p:sp>
        <p:nvSpPr>
          <p:cNvPr id="31" name="РП ФИО"/>
          <p:cNvSpPr>
            <a:spLocks noGrp="1"/>
          </p:cNvSpPr>
          <p:nvPr>
            <p:ph type="body" sz="quarter" idx="25" hasCustomPrompt="1"/>
          </p:nvPr>
        </p:nvSpPr>
        <p:spPr>
          <a:xfrm>
            <a:off x="6118790" y="5673806"/>
            <a:ext cx="5724332" cy="216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>
                    <a:lumMod val="1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Фамилия И.О.</a:t>
            </a:r>
          </a:p>
        </p:txBody>
      </p:sp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66322E5E-B2CD-4CCC-9391-A41B41B0E69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366185" y="196776"/>
            <a:ext cx="2715436" cy="576000"/>
          </a:xfrm>
          <a:prstGeom prst="rect">
            <a:avLst/>
          </a:prstGeom>
        </p:spPr>
      </p:pic>
      <p:sp>
        <p:nvSpPr>
          <p:cNvPr id="8" name="Прямоугольник 7" hidden="1">
            <a:extLst>
              <a:ext uri="{FF2B5EF4-FFF2-40B4-BE49-F238E27FC236}">
                <a16:creationId xmlns:a16="http://schemas.microsoft.com/office/drawing/2014/main" id="{4B84FA76-6167-4359-B823-DFC08EA9F5B1}"/>
              </a:ext>
            </a:extLst>
          </p:cNvPr>
          <p:cNvSpPr/>
          <p:nvPr userDrawn="1"/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rtl="0">
              <a:spcBef>
                <a:spcPts val="1200"/>
              </a:spcBef>
              <a:buFont typeface="Arial" panose="020B0604020202020204" pitchFamily="34" charset="0"/>
              <a:buNone/>
            </a:pPr>
            <a:endParaRPr kumimoji="0" lang="ru-RU" sz="1800" b="0" i="0" u="none" kern="1200" cap="none" spc="0" baseline="0" dirty="0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9767450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391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Прило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122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 userDrawn="1"/>
        </p:nvSpPr>
        <p:spPr>
          <a:xfrm>
            <a:off x="0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+mn-cs"/>
              <a:sym typeface="Tahoma" panose="020B0604030504040204" pitchFamily="34" charset="0"/>
            </a:endParaRPr>
          </a:p>
        </p:txBody>
      </p:sp>
      <p:sp>
        <p:nvSpPr>
          <p:cNvPr id="19" name="DraftNote"/>
          <p:cNvSpPr/>
          <p:nvPr userDrawn="1"/>
        </p:nvSpPr>
        <p:spPr>
          <a:xfrm>
            <a:off x="-1977081" y="1"/>
            <a:ext cx="1795849" cy="780415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Разделительный слайд</a:t>
            </a:r>
          </a:p>
        </p:txBody>
      </p:sp>
      <p:pic>
        <p:nvPicPr>
          <p:cNvPr id="18" name="LogoRus_vnutr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4747" y="156968"/>
            <a:ext cx="1031543" cy="446400"/>
          </a:xfrm>
          <a:prstGeom prst="rect">
            <a:avLst/>
          </a:prstGeom>
        </p:spPr>
      </p:pic>
      <p:sp>
        <p:nvSpPr>
          <p:cNvPr id="20" name="Прямоугольник 19"/>
          <p:cNvSpPr>
            <a:spLocks/>
          </p:cNvSpPr>
          <p:nvPr userDrawn="1"/>
        </p:nvSpPr>
        <p:spPr>
          <a:xfrm>
            <a:off x="1010290" y="311229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ПРИЛОЖЕНИЯ</a:t>
            </a:r>
          </a:p>
        </p:txBody>
      </p:sp>
      <p:sp>
        <p:nvSpPr>
          <p:cNvPr id="7" name="Прямоугольник 6"/>
          <p:cNvSpPr>
            <a:spLocks/>
          </p:cNvSpPr>
          <p:nvPr userDrawn="1"/>
        </p:nvSpPr>
        <p:spPr>
          <a:xfrm>
            <a:off x="0" y="-328200"/>
            <a:ext cx="336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13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558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043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Экономическая эффективно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146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+mn-cs"/>
              <a:sym typeface="Tahoma" panose="020B0604030504040204" pitchFamily="34" charset="0"/>
            </a:endParaRPr>
          </a:p>
        </p:txBody>
      </p:sp>
      <p:sp>
        <p:nvSpPr>
          <p:cNvPr id="4" name="Прямоугольник 3" hidden="1"/>
          <p:cNvSpPr/>
          <p:nvPr userDrawn="1"/>
        </p:nvSpPr>
        <p:spPr>
          <a:xfrm>
            <a:off x="0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+mn-cs"/>
              <a:sym typeface="Tahoma" panose="020B0604030504040204" pitchFamily="34" charset="0"/>
            </a:endParaRPr>
          </a:p>
        </p:txBody>
      </p:sp>
      <p:sp>
        <p:nvSpPr>
          <p:cNvPr id="11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8" name="Прямоугольник 7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Экономическая эффективность</a:t>
            </a:r>
          </a:p>
        </p:txBody>
      </p:sp>
      <p:sp>
        <p:nvSpPr>
          <p:cNvPr id="9" name="DraftNote"/>
          <p:cNvSpPr/>
          <p:nvPr userDrawn="1"/>
        </p:nvSpPr>
        <p:spPr>
          <a:xfrm>
            <a:off x="-2493278" y="8504"/>
            <a:ext cx="2240235" cy="698863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/>
            </a:r>
            <a:b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ДЛЯ КОММЕРЧЕСКИХ ПРОЕКТОВ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ДСП</a:t>
            </a:r>
          </a:p>
        </p:txBody>
      </p:sp>
      <p:sp>
        <p:nvSpPr>
          <p:cNvPr id="10" name="Прямоугольник 9"/>
          <p:cNvSpPr>
            <a:spLocks/>
          </p:cNvSpPr>
          <p:nvPr userDrawn="1"/>
        </p:nvSpPr>
        <p:spPr>
          <a:xfrm>
            <a:off x="0" y="-328200"/>
            <a:ext cx="336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14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Прямоугольник 6">
            <a:extLst>
              <a:ext uri="{FF2B5EF4-FFF2-40B4-BE49-F238E27FC236}">
                <a16:creationId xmlns:a16="http://schemas.microsoft.com/office/drawing/2014/main" id="{E3C7C9C1-1186-4C6B-B0AD-43FCA65041FD}"/>
              </a:ext>
            </a:extLst>
          </p:cNvPr>
          <p:cNvSpPr>
            <a:spLocks/>
          </p:cNvSpPr>
          <p:nvPr userDrawn="1"/>
        </p:nvSpPr>
        <p:spPr>
          <a:xfrm>
            <a:off x="12273991" y="8468"/>
            <a:ext cx="2389556" cy="159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Источники данных для слайда (не ограничиваясь):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ФЭМ (АСУ ФЭМ)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Показатели по первому ИК приводятся в соответствии с материалами по проекту в которых они были представлены впервые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02261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Отчет о проделанной работе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17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Tahoma" panose="020B0604030504040204" pitchFamily="34" charset="0"/>
            </a:endParaRPr>
          </a:p>
        </p:txBody>
      </p:sp>
      <p:sp>
        <p:nvSpPr>
          <p:cNvPr id="9" name="Прямоугольник 8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Отчет о проделанной работе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(с последнего ИПК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/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ИК от                  )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423955" y="482138"/>
            <a:ext cx="1811383" cy="314558"/>
          </a:xfrm>
        </p:spPr>
        <p:txBody>
          <a:bodyPr/>
          <a:lstStyle>
            <a:lvl1pPr algn="l">
              <a:defRPr sz="2000" b="0"/>
            </a:lvl1pPr>
          </a:lstStyle>
          <a:p>
            <a:r>
              <a:rPr lang="ru-RU" sz="2000" dirty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ХХ.ХХ.</a:t>
            </a:r>
            <a:r>
              <a:rPr lang="ru-RU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20ХХ</a:t>
            </a:r>
            <a:endParaRPr lang="ru-RU" sz="2000" kern="0" dirty="0">
              <a:solidFill>
                <a:schemeClr val="bg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68000" y="6441154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ДУИП, ДУСП,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ДЭн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ДЛ</a:t>
            </a:r>
          </a:p>
        </p:txBody>
      </p:sp>
      <p:sp>
        <p:nvSpPr>
          <p:cNvPr id="11" name="Прямоугольник 10"/>
          <p:cNvSpPr>
            <a:spLocks/>
          </p:cNvSpPr>
          <p:nvPr userDrawn="1"/>
        </p:nvSpPr>
        <p:spPr>
          <a:xfrm>
            <a:off x="12375591" y="2"/>
            <a:ext cx="2880000" cy="11798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таблице указываются наиболее значимые выполненные, выполняемые и невыполненные вовремя работы по проекту (в количестве до 5), которые планировались к выполнению по  предыдущему решению ИПК/ИК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Лишние строки удаляются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Ниже приводятся поясняющие комментарии</a:t>
            </a:r>
          </a:p>
        </p:txBody>
      </p:sp>
      <p:sp>
        <p:nvSpPr>
          <p:cNvPr id="12" name="DraftNote"/>
          <p:cNvSpPr/>
          <p:nvPr userDrawn="1"/>
        </p:nvSpPr>
        <p:spPr>
          <a:xfrm>
            <a:off x="-1977082" y="0"/>
            <a:ext cx="1795849" cy="341832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</a:t>
            </a:r>
          </a:p>
        </p:txBody>
      </p:sp>
      <p:sp>
        <p:nvSpPr>
          <p:cNvPr id="14" name="Прямоугольник 13"/>
          <p:cNvSpPr>
            <a:spLocks/>
          </p:cNvSpPr>
          <p:nvPr userDrawn="1"/>
        </p:nvSpPr>
        <p:spPr>
          <a:xfrm>
            <a:off x="0" y="-328200"/>
            <a:ext cx="336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15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133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A_Дополнительное финансиров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94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raftNote"/>
          <p:cNvSpPr/>
          <p:nvPr userDrawn="1"/>
        </p:nvSpPr>
        <p:spPr>
          <a:xfrm>
            <a:off x="-1977082" y="0"/>
            <a:ext cx="1795849" cy="341832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ДИАК, ДУИП, ДУСП,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ДЭн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ДЛ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8BD273E-37D1-477E-A3DF-7BD1E222658D}"/>
              </a:ext>
            </a:extLst>
          </p:cNvPr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Дополнительное финансирование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/>
            </a: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</a:b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(текущий запрос без ранее утвержденного финансирования)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AD97C602-081A-4331-8E11-CA49B635EB40}"/>
              </a:ext>
            </a:extLst>
          </p:cNvPr>
          <p:cNvSpPr>
            <a:spLocks/>
          </p:cNvSpPr>
          <p:nvPr userDrawn="1"/>
        </p:nvSpPr>
        <p:spPr>
          <a:xfrm>
            <a:off x="12375590" y="1"/>
            <a:ext cx="3116079" cy="53347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таблицах на слайде приводятся данные по оплате и освоению </a:t>
            </a: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только по дополнительному финансированию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Дополнительное финансирование 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– разница между полной суммой текущего запроса (с учетом ранее утвержденного финансирования) и ранее утверждённым финансированием</a:t>
            </a:r>
            <a:endParaRPr kumimoji="0" lang="ru-RU" sz="1000" b="1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случае наличия </a:t>
            </a: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пусковых комплексов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добавить/разделить столбцы с затратами по каждому ПК или разделить по отдельным слайдам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САРЕХ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- все капитализируемые затраты на реализацию проекта </a:t>
            </a:r>
            <a:r>
              <a:rPr kumimoji="0" lang="ru-RU" sz="1000" b="0" i="0" u="sng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без затрат на ОРЭП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sng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ОРЭП 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затраты на оборудование, необходимое для ввода мощности согласно ПСД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Затраты на ОРЭП указываются отдельно от основного САРЕХ по проекту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 включении в бюджет проекта затрат на ОВСС (ОРЭП) необходимо руководствоваться методическими рекомендациями (см. вложение)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sng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OPEX </a:t>
            </a: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некапитализируемый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– сумма операционных (не капитализируемых) затрат включаемых в бюджет проекта (например ЗИП, обучение)</a:t>
            </a:r>
            <a:endParaRPr kumimoji="0" lang="ru-RU" sz="1000" b="0" i="0" u="sng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Лишние/незаполненные столбцы удаляются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703C96B-0F1F-4B61-B7EF-BE21CF62A331}"/>
              </a:ext>
            </a:extLst>
          </p:cNvPr>
          <p:cNvSpPr>
            <a:spLocks/>
          </p:cNvSpPr>
          <p:nvPr userDrawn="1"/>
        </p:nvSpPr>
        <p:spPr>
          <a:xfrm>
            <a:off x="0" y="-328200"/>
            <a:ext cx="5842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16A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-1977081" y="1326015"/>
            <a:ext cx="1898668" cy="8207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Наборный текст: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шрифт — Tahoma Regular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кегль — </a:t>
            </a:r>
            <a:r>
              <a:rPr kumimoji="0" lang="ru-RU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9 </a:t>
            </a: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выравнивание — выключка по центру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цвет — черный </a:t>
            </a: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-909598" y="2089863"/>
            <a:ext cx="728367" cy="180000"/>
          </a:xfrm>
          <a:prstGeom prst="rect">
            <a:avLst/>
          </a:prstGeom>
          <a:solidFill>
            <a:schemeClr val="tx1"/>
          </a:solidFill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RGB (0,0,0)</a:t>
            </a:r>
          </a:p>
        </p:txBody>
      </p:sp>
    </p:spTree>
    <p:extLst>
      <p:ext uri="{BB962C8B-B14F-4D97-AF65-F5344CB8AC3E}">
        <p14:creationId xmlns:p14="http://schemas.microsoft.com/office/powerpoint/2010/main" val="157465019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B_Текущий запрос с учётом ранее утверждённого финансиров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218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DraftNote"/>
          <p:cNvSpPr/>
          <p:nvPr userDrawn="1"/>
        </p:nvSpPr>
        <p:spPr>
          <a:xfrm>
            <a:off x="-1977082" y="0"/>
            <a:ext cx="1795849" cy="341832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ДИАК, ДУИП, ДУСП,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ДЭн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ДЛ</a:t>
            </a:r>
          </a:p>
        </p:txBody>
      </p:sp>
      <p:sp>
        <p:nvSpPr>
          <p:cNvPr id="15" name="Прямоугольник 14"/>
          <p:cNvSpPr>
            <a:spLocks/>
          </p:cNvSpPr>
          <p:nvPr userDrawn="1"/>
        </p:nvSpPr>
        <p:spPr>
          <a:xfrm>
            <a:off x="0" y="-328200"/>
            <a:ext cx="5842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16B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8BD273E-37D1-477E-A3DF-7BD1E222658D}"/>
              </a:ext>
            </a:extLst>
          </p:cNvPr>
          <p:cNvSpPr>
            <a:spLocks/>
          </p:cNvSpPr>
          <p:nvPr userDrawn="1"/>
        </p:nvSpPr>
        <p:spPr>
          <a:xfrm>
            <a:off x="383116" y="163284"/>
            <a:ext cx="10348384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Текущий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запрос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/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</a:b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(с учётом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ранее утвержденного и дополнительного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финансирования)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77C8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4" name="Прямоугольник 11">
            <a:extLst>
              <a:ext uri="{FF2B5EF4-FFF2-40B4-BE49-F238E27FC236}">
                <a16:creationId xmlns:a16="http://schemas.microsoft.com/office/drawing/2014/main" id="{E022B9BF-2314-4440-A6B0-A3A2FB505831}"/>
              </a:ext>
            </a:extLst>
          </p:cNvPr>
          <p:cNvSpPr>
            <a:spLocks/>
          </p:cNvSpPr>
          <p:nvPr userDrawn="1"/>
        </p:nvSpPr>
        <p:spPr>
          <a:xfrm>
            <a:off x="12375590" y="0"/>
            <a:ext cx="3116079" cy="51552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таблицах на слайде приводятся данные по оплате и освоению в общей сумме текущего запроса (включая дополнительное финансирование)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Текущий запрос 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включает все затраты текущего года – сумму ранее утвержденных средств и объём дополнительного </a:t>
            </a:r>
            <a:r>
              <a:rPr kumimoji="0" lang="ru-RU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запрашиваемого финансирования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 dirty="0" smtClean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 основании данных текущего запроса формируется решение по утверждаемому финансированию в проекте протокольного решения</a:t>
            </a:r>
            <a:endParaRPr kumimoji="0" lang="ru-RU" sz="9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случае наличия </a:t>
            </a: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пусковых комплексов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добавить/разделить столбцы с затратами по каждому ПК или разделить по отдельным слайдам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САРЕХ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- все капитализируемые затраты на реализацию проекта </a:t>
            </a:r>
            <a:r>
              <a:rPr kumimoji="0" lang="ru-RU" sz="900" b="0" i="0" u="sng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без затрат на ОРЭП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sng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ОРЭП 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затраты на оборудование, необходимое для ввода мощности согласно ПСД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Затраты на ОРЭП указываются отдельно от основного САРЕХ по проекту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 включении в бюджет проекта затрат на ОВСС (ОРЭП) необходимо руководствоваться методическими рекомендациями (см. вложение)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ru-RU" sz="900" b="1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ru-RU" sz="900" b="1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OPEX </a:t>
            </a: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некапитализируемый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– сумма операционных (не капитализируемых) затрат включаемых в бюджет проекта (например ЗИП, обучение)</a:t>
            </a:r>
            <a:endParaRPr kumimoji="0" lang="ru-RU" sz="900" b="0" i="0" u="sng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Лишние/незаполненные столбцы удаляются</a:t>
            </a: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-1977081" y="1326015"/>
            <a:ext cx="1898668" cy="8207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Наборный текст: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шрифт — Tahoma Regular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кегль — </a:t>
            </a:r>
            <a:r>
              <a:rPr kumimoji="0" lang="ru-RU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9 </a:t>
            </a: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выравнивание — выключка по центру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цвет — черный </a:t>
            </a: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-909598" y="2089863"/>
            <a:ext cx="728367" cy="180000"/>
          </a:xfrm>
          <a:prstGeom prst="rect">
            <a:avLst/>
          </a:prstGeom>
          <a:solidFill>
            <a:schemeClr val="tx1"/>
          </a:solidFill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RGB (0,0,0)</a:t>
            </a:r>
          </a:p>
        </p:txBody>
      </p:sp>
    </p:spTree>
    <p:extLst>
      <p:ext uri="{BB962C8B-B14F-4D97-AF65-F5344CB8AC3E}">
        <p14:creationId xmlns:p14="http://schemas.microsoft.com/office/powerpoint/2010/main" val="16701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Общая стоимость про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242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Общая стоимость проекта</a:t>
            </a:r>
          </a:p>
        </p:txBody>
      </p:sp>
      <p:sp>
        <p:nvSpPr>
          <p:cNvPr id="6" name="DraftNote"/>
          <p:cNvSpPr/>
          <p:nvPr userDrawn="1"/>
        </p:nvSpPr>
        <p:spPr>
          <a:xfrm>
            <a:off x="-1977082" y="0"/>
            <a:ext cx="1795849" cy="341832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336000" y="6549154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ДИАК, ДУИП, ДУСП,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ДЭн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ДЛ</a:t>
            </a:r>
          </a:p>
        </p:txBody>
      </p:sp>
      <p:sp>
        <p:nvSpPr>
          <p:cNvPr id="15" name="Прямоугольник 14"/>
          <p:cNvSpPr>
            <a:spLocks/>
          </p:cNvSpPr>
          <p:nvPr userDrawn="1"/>
        </p:nvSpPr>
        <p:spPr>
          <a:xfrm>
            <a:off x="0" y="-328200"/>
            <a:ext cx="336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17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Прямоугольник 11">
            <a:extLst>
              <a:ext uri="{FF2B5EF4-FFF2-40B4-BE49-F238E27FC236}">
                <a16:creationId xmlns:a16="http://schemas.microsoft.com/office/drawing/2014/main" id="{16CB11D9-C51D-40D8-A261-431CCC7C39F4}"/>
              </a:ext>
            </a:extLst>
          </p:cNvPr>
          <p:cNvSpPr>
            <a:spLocks/>
          </p:cNvSpPr>
          <p:nvPr userDrawn="1"/>
        </p:nvSpPr>
        <p:spPr>
          <a:xfrm>
            <a:off x="12375591" y="2"/>
            <a:ext cx="2993363" cy="59811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таблицах на слайде приводятся данные по общей стоимости проекта в номинальных ценах (САРЕХ и ОРЕХ)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Обязательно в соответствующих строках справочно приводятся заложенные в общей стоимости проекта непредвиденные расходы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Данные заполняются в тыс. руб. без НДС, округляются до целых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РПЗ – ранее понесенные затраты по состоянию </a:t>
            </a: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 01 января текущего года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случае наличия </a:t>
            </a: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пусковых комплексов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добавить/разделить столбцы с затратами по каждому ПК или разделить по отдельным слайдам с формированием сводного слайда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Затраты будущих периодов указываются по годам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САРЕХ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- все капитализируемые затраты на реализацию проекта </a:t>
            </a:r>
            <a:r>
              <a:rPr kumimoji="0" lang="ru-RU" sz="900" b="0" i="0" u="sng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без затрат на ОРЭП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sng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ОРЭП 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затраты на оборудование, необходимое для ввода мощности согласно ПСД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Затраты на ОРЭП указываются отдельно от основного САРЕХ по проекту.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 включении в бюджет проекта затрат на ОВСС (ОРЭП) необходимо руководствоваться методическими рекомендациями (см. вложение)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ru-RU" sz="900" b="1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900" b="0" i="0" u="sng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OPEX </a:t>
            </a: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некапитализируемый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– сумма операционных (не капитализируемых) затрат включаемых в бюджет проекта (например ЗИП, обучение)</a:t>
            </a:r>
            <a:endParaRPr kumimoji="0" lang="ru-RU" sz="900" b="0" i="0" u="sng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Источники данных для слайда: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SAP ERP</a:t>
            </a:r>
            <a:endParaRPr kumimoji="0" lang="ru-RU" sz="9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АСУ ПБ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АСУ Бюджет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9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-1977081" y="1326015"/>
            <a:ext cx="1898668" cy="8207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Наборный текст: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шрифт — Tahoma Regular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кегль — </a:t>
            </a:r>
            <a:r>
              <a:rPr kumimoji="0" lang="ru-RU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9 </a:t>
            </a: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выравнивание — выключка по центру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цвет — черный </a:t>
            </a:r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-909598" y="2089863"/>
            <a:ext cx="728367" cy="180000"/>
          </a:xfrm>
          <a:prstGeom prst="rect">
            <a:avLst/>
          </a:prstGeom>
          <a:solidFill>
            <a:schemeClr val="tx1"/>
          </a:solidFill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RGB (0,0,0)</a:t>
            </a:r>
          </a:p>
        </p:txBody>
      </p:sp>
    </p:spTree>
    <p:extLst>
      <p:ext uri="{BB962C8B-B14F-4D97-AF65-F5344CB8AC3E}">
        <p14:creationId xmlns:p14="http://schemas.microsoft.com/office/powerpoint/2010/main" val="204029817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Контрактная стратег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266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Контрактная стратегия* (текущий запрос)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ДУИП, ДУСП,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ДЭн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ДЛ, ДМТО</a:t>
            </a:r>
          </a:p>
        </p:txBody>
      </p:sp>
      <p:sp>
        <p:nvSpPr>
          <p:cNvPr id="7" name="DraftNote"/>
          <p:cNvSpPr/>
          <p:nvPr userDrawn="1"/>
        </p:nvSpPr>
        <p:spPr>
          <a:xfrm>
            <a:off x="-1981200" y="0"/>
            <a:ext cx="1799968" cy="341832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</a:t>
            </a:r>
          </a:p>
        </p:txBody>
      </p:sp>
      <p:sp>
        <p:nvSpPr>
          <p:cNvPr id="11" name="Прямоугольник 10"/>
          <p:cNvSpPr>
            <a:spLocks/>
          </p:cNvSpPr>
          <p:nvPr userDrawn="1"/>
        </p:nvSpPr>
        <p:spPr>
          <a:xfrm>
            <a:off x="0" y="-328200"/>
            <a:ext cx="381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8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Прямоугольник 9">
            <a:extLst>
              <a:ext uri="{FF2B5EF4-FFF2-40B4-BE49-F238E27FC236}">
                <a16:creationId xmlns:a16="http://schemas.microsoft.com/office/drawing/2014/main" id="{AE233174-4382-4998-A332-F96E4C68A8F6}"/>
              </a:ext>
            </a:extLst>
          </p:cNvPr>
          <p:cNvSpPr>
            <a:spLocks/>
          </p:cNvSpPr>
          <p:nvPr userDrawn="1"/>
        </p:nvSpPr>
        <p:spPr>
          <a:xfrm>
            <a:off x="12375591" y="1"/>
            <a:ext cx="2389556" cy="41036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 слайде приводится информация о планируемом способе закупки работ </a:t>
            </a:r>
            <a:r>
              <a:rPr kumimoji="0" lang="ru-RU" sz="1000" b="0" i="0" u="sng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1000" b="0" i="0" u="sng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текущему запросу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в разрезе основных видов работ (ПИР/ Материалы/ Оборудование/ СМР/ ПНР и прочие)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Приводится информация о количестве  и составе лотов на тендер: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Приводится полный перечень лотов (в части ПИР/ Работ/ Услуг/ Прочих)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Материалы по лотам не расшифровываются;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 оборудованию расшифровываются лоты только на ОДЦИ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 наличии проведенной предварительной коммерческо-договорной работы приводится её текущий статус и/ или результаты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Столбец «Способ закупки»: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указывается: </a:t>
            </a:r>
            <a:r>
              <a:rPr kumimoji="0" lang="ru-RU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центрозакуп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или </a:t>
            </a:r>
            <a:r>
              <a:rPr kumimoji="0" lang="ru-RU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самозакуп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;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 поставке оборудования и/ или материалов в рамках строительного контракта – необходимо это указать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1C2531-647A-448C-9D72-A6DEB3F7AF1C}"/>
              </a:ext>
            </a:extLst>
          </p:cNvPr>
          <p:cNvSpPr txBox="1">
            <a:spLocks/>
          </p:cNvSpPr>
          <p:nvPr userDrawn="1"/>
        </p:nvSpPr>
        <p:spPr>
          <a:xfrm>
            <a:off x="379057" y="6153210"/>
            <a:ext cx="8170335" cy="296008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*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Заполняется проектным офисом по информации на момент подготовки материалов на ИК/ ИПК.</a:t>
            </a: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</a:t>
            </a: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Итоговый способ закупки определяется в соответствии с НМД и подлежит согласованию с ДМТО</a:t>
            </a:r>
          </a:p>
        </p:txBody>
      </p:sp>
      <p:sp>
        <p:nvSpPr>
          <p:cNvPr id="18" name="Прямоугольник 53">
            <a:extLst>
              <a:ext uri="{FF2B5EF4-FFF2-40B4-BE49-F238E27FC236}">
                <a16:creationId xmlns:a16="http://schemas.microsoft.com/office/drawing/2014/main" id="{AE6177E3-77CC-4F2A-8BBF-1B8712953070}"/>
              </a:ext>
            </a:extLst>
          </p:cNvPr>
          <p:cNvSpPr/>
          <p:nvPr userDrawn="1"/>
        </p:nvSpPr>
        <p:spPr>
          <a:xfrm>
            <a:off x="160020" y="6062762"/>
            <a:ext cx="3443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9D9E9E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9D9E9E">
                  <a:lumMod val="75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34084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Последствия отказа от реализации про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290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Последствия отказа от реализации проекта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>
            <a:spLocks/>
          </p:cNvSpPr>
          <p:nvPr userDrawn="1"/>
        </p:nvSpPr>
        <p:spPr>
          <a:xfrm>
            <a:off x="0" y="-328200"/>
            <a:ext cx="381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19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CA0E8C-7B87-4088-9AE1-B6F9C2D619A3}"/>
              </a:ext>
            </a:extLst>
          </p:cNvPr>
          <p:cNvSpPr txBox="1">
            <a:spLocks/>
          </p:cNvSpPr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ДУИП,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ДЭн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ДЭк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ДЛ</a:t>
            </a:r>
          </a:p>
        </p:txBody>
      </p:sp>
      <p:sp>
        <p:nvSpPr>
          <p:cNvPr id="21" name="DraftNote">
            <a:extLst>
              <a:ext uri="{FF2B5EF4-FFF2-40B4-BE49-F238E27FC236}">
                <a16:creationId xmlns:a16="http://schemas.microsoft.com/office/drawing/2014/main" id="{AC781C09-AFD4-4430-A2D6-AD4BF6072F3B}"/>
              </a:ext>
            </a:extLst>
          </p:cNvPr>
          <p:cNvSpPr/>
          <p:nvPr userDrawn="1"/>
        </p:nvSpPr>
        <p:spPr>
          <a:xfrm>
            <a:off x="-2217781" y="0"/>
            <a:ext cx="2036549" cy="633412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для </a:t>
            </a: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обязательных </a:t>
            </a:r>
            <a:r>
              <a:rPr kumimoji="0" lang="ru-RU" sz="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проектов</a:t>
            </a:r>
            <a:endParaRPr kumimoji="0" lang="ru-RU" sz="9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 userDrawn="1"/>
        </p:nvSpPr>
        <p:spPr>
          <a:xfrm>
            <a:off x="12192001" y="0"/>
            <a:ext cx="30607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Times New Roman" panose="02020603050405020304" pitchFamily="18" charset="0"/>
                <a:cs typeface="+mn-cs"/>
              </a:rPr>
              <a:t>Обязательный инвестиционный проект (обязательный проект): 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Times New Roman" panose="02020603050405020304" pitchFamily="18" charset="0"/>
                <a:cs typeface="+mn-cs"/>
              </a:rPr>
              <a:t>проект, реализация которого обеспечивает выполнение критически важных и обоснованных комплексным учетом рисков требований экологической, промышленной и корпоративной безопасности, требований обеспечения непрерывности производственного процесса и социальных обязательств Группы компаний «Норильский никель».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9215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Риски про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314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Риски проекта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>
            <a:spLocks/>
          </p:cNvSpPr>
          <p:nvPr userDrawn="1"/>
        </p:nvSpPr>
        <p:spPr>
          <a:xfrm>
            <a:off x="0" y="-328200"/>
            <a:ext cx="381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C3D87590-2365-45BE-BEBE-7DFA8B27F1B2}"/>
              </a:ext>
            </a:extLst>
          </p:cNvPr>
          <p:cNvSpPr>
            <a:spLocks/>
          </p:cNvSpPr>
          <p:nvPr userDrawn="1"/>
        </p:nvSpPr>
        <p:spPr>
          <a:xfrm>
            <a:off x="12375591" y="1"/>
            <a:ext cx="2880000" cy="76944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Карта рисков проекта согласно приведенному шаблону является частью обязательных материалов для вынесения проекта на рассмотрение ИПК и ИК (п. 6.1 протокола ИК № ГМК/12-пр-010 от 19.07.2017)</a:t>
            </a:r>
          </a:p>
        </p:txBody>
      </p:sp>
      <p:sp>
        <p:nvSpPr>
          <p:cNvPr id="15" name="DraftNote">
            <a:extLst>
              <a:ext uri="{FF2B5EF4-FFF2-40B4-BE49-F238E27FC236}">
                <a16:creationId xmlns:a16="http://schemas.microsoft.com/office/drawing/2014/main" id="{6DA3917A-C0DD-4D25-93C4-F18C31540DD3}"/>
              </a:ext>
            </a:extLst>
          </p:cNvPr>
          <p:cNvSpPr/>
          <p:nvPr userDrawn="1"/>
        </p:nvSpPr>
        <p:spPr>
          <a:xfrm>
            <a:off x="-2421467" y="0"/>
            <a:ext cx="2240235" cy="341832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</a:t>
            </a:r>
          </a:p>
        </p:txBody>
      </p:sp>
      <p:sp>
        <p:nvSpPr>
          <p:cNvPr id="17" name="DraftNote">
            <a:extLst>
              <a:ext uri="{FF2B5EF4-FFF2-40B4-BE49-F238E27FC236}">
                <a16:creationId xmlns:a16="http://schemas.microsoft.com/office/drawing/2014/main" id="{C609C052-CB58-4962-B97F-B96B58D03331}"/>
              </a:ext>
            </a:extLst>
          </p:cNvPr>
          <p:cNvSpPr/>
          <p:nvPr userDrawn="1"/>
        </p:nvSpPr>
        <p:spPr>
          <a:xfrm>
            <a:off x="-2421468" y="538610"/>
            <a:ext cx="2240235" cy="888790"/>
          </a:xfrm>
          <a:prstGeom prst="homePlate">
            <a:avLst>
              <a:gd name="adj" fmla="val 16749"/>
            </a:avLst>
          </a:prstGeom>
          <a:noFill/>
          <a:ln>
            <a:solidFill>
              <a:schemeClr val="tx2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Формат используется </a:t>
            </a: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при отсутствии актуализированной количественной оценки рисков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EF7F1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AB2245EF-B112-4502-8AD4-2ECBBD389023}"/>
              </a:ext>
            </a:extLst>
          </p:cNvPr>
          <p:cNvSpPr/>
          <p:nvPr userDrawn="1"/>
        </p:nvSpPr>
        <p:spPr>
          <a:xfrm>
            <a:off x="12375591" y="1217851"/>
            <a:ext cx="2880000" cy="21031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«Оценка рисков проекта» 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указывается воздействия на цели проекта (в месяцах, млн. руб.) и вероятность реализации риска (%), воздействие и вероятность возможно указать в формате диапазонов, например </a:t>
            </a:r>
            <a:r>
              <a:rPr kumimoji="0" lang="ru-RU" sz="1000" b="0" i="1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«Увеличение сроков реализации проекта 6-8 месяцев, Вероятность 5%-15%»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«Мероприятия по управлению риском»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мероприятия по управлению рисками должны быть направлены на устранение/снижение конкретных риск-факторов.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«Ответственный, сроки» 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заполняется в формате  «</a:t>
            </a:r>
            <a:r>
              <a:rPr kumimoji="0" lang="ru-RU" sz="1000" b="0" i="1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П.П. Петров, Срок 01.05.2019»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C4275AD-027A-49B6-AF25-7AD9FE6A6411}"/>
              </a:ext>
            </a:extLst>
          </p:cNvPr>
          <p:cNvSpPr txBox="1"/>
          <p:nvPr userDrawn="1"/>
        </p:nvSpPr>
        <p:spPr>
          <a:xfrm>
            <a:off x="12260126" y="4139537"/>
            <a:ext cx="257975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7C8"/>
              </a:buClr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Для обязательных проектов, в том числе, на отдельном слайде указываются</a:t>
            </a:r>
            <a:b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</a:b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Последствия отказа от реализации проектов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12F7ABF-4944-43CB-8293-0B08CE23743D}"/>
              </a:ext>
            </a:extLst>
          </p:cNvPr>
          <p:cNvSpPr txBox="1">
            <a:spLocks/>
          </p:cNvSpPr>
          <p:nvPr userDrawn="1"/>
        </p:nvSpPr>
        <p:spPr>
          <a:xfrm>
            <a:off x="381000" y="6450425"/>
            <a:ext cx="9338733" cy="252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Ответственные подразделения ГО за верификацию слайда:</a:t>
            </a:r>
            <a:b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ДУИП/ДЭ/ДУСП/ДЛ (в зависимости от вида проекта), СРМ (только крупные проекты, в том числе, некрупные ИТ-проекты)</a:t>
            </a:r>
          </a:p>
        </p:txBody>
      </p:sp>
    </p:spTree>
    <p:extLst>
      <p:ext uri="{BB962C8B-B14F-4D97-AF65-F5344CB8AC3E}">
        <p14:creationId xmlns:p14="http://schemas.microsoft.com/office/powerpoint/2010/main" val="173590886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B_Результаты количественной оценки риск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338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Результаты количественной оценки рисков (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2/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3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)</a:t>
            </a: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 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Служба риск-менеджмента</a:t>
            </a:r>
          </a:p>
        </p:txBody>
      </p:sp>
      <p:sp>
        <p:nvSpPr>
          <p:cNvPr id="9" name="Прямоугольник 8"/>
          <p:cNvSpPr>
            <a:spLocks/>
          </p:cNvSpPr>
          <p:nvPr userDrawn="1"/>
        </p:nvSpPr>
        <p:spPr>
          <a:xfrm>
            <a:off x="0" y="-328200"/>
            <a:ext cx="624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21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DraftNote"/>
          <p:cNvSpPr/>
          <p:nvPr userDrawn="1"/>
        </p:nvSpPr>
        <p:spPr>
          <a:xfrm>
            <a:off x="-2421468" y="538610"/>
            <a:ext cx="2240235" cy="876122"/>
          </a:xfrm>
          <a:prstGeom prst="homePlate">
            <a:avLst>
              <a:gd name="adj" fmla="val 16749"/>
            </a:avLst>
          </a:prstGeom>
          <a:noFill/>
          <a:ln>
            <a:solidFill>
              <a:schemeClr val="tx2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Формат используется </a:t>
            </a: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при наличии актуализированной количественной оценки рисков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EF7F1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670F0E60-56B4-4605-BBA2-0A98C2AB01DB}"/>
              </a:ext>
            </a:extLst>
          </p:cNvPr>
          <p:cNvSpPr/>
          <p:nvPr userDrawn="1"/>
        </p:nvSpPr>
        <p:spPr>
          <a:xfrm>
            <a:off x="12402231" y="249158"/>
            <a:ext cx="2389196" cy="13849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Приводится информация о вероятности достижения целевых показателей проекта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Источником информации является результат расчёта совокупного влияния рисков с помощью инструментов имитационного моделирования с применением специализированного ПО</a:t>
            </a:r>
          </a:p>
        </p:txBody>
      </p:sp>
    </p:spTree>
    <p:extLst>
      <p:ext uri="{BB962C8B-B14F-4D97-AF65-F5344CB8AC3E}">
        <p14:creationId xmlns:p14="http://schemas.microsoft.com/office/powerpoint/2010/main" val="2306239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Титульный слайд_энергетика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436846085"/>
              </p:ext>
            </p:extLst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638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511601C-B154-43DB-801E-49DA0061B35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907536"/>
          </a:xfrm>
          <a:prstGeom prst="rect">
            <a:avLst/>
          </a:prstGeom>
        </p:spPr>
      </p:pic>
      <p:sp>
        <p:nvSpPr>
          <p:cNvPr id="4" name="Прямоугольник 3" hidden="1"/>
          <p:cNvSpPr/>
          <p:nvPr userDrawn="1">
            <p:custDataLst>
              <p:tags r:id="rId2"/>
            </p:custDataLst>
          </p:nvPr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1800" b="0" i="0" baseline="0" dirty="0" err="1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  <a:sym typeface="Tahoma" panose="020B0604030504040204" pitchFamily="34" charset="0"/>
            </a:endParaRPr>
          </a:p>
        </p:txBody>
      </p:sp>
      <p:sp>
        <p:nvSpPr>
          <p:cNvPr id="2" name="Прямоугольник 1" hidden="1"/>
          <p:cNvSpPr/>
          <p:nvPr userDrawn="1"/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1800" b="0" i="0" baseline="0" dirty="0" err="1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  <a:sym typeface="Tahoma" panose="020B0604030504040204" pitchFamily="34" charset="0"/>
            </a:endParaRPr>
          </a:p>
        </p:txBody>
      </p:sp>
      <p:sp>
        <p:nvSpPr>
          <p:cNvPr id="19" name="DraftNote"/>
          <p:cNvSpPr/>
          <p:nvPr userDrawn="1"/>
        </p:nvSpPr>
        <p:spPr>
          <a:xfrm>
            <a:off x="-2553418" y="-1"/>
            <a:ext cx="2461403" cy="974786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  <a:t>Шаблон применяется для </a:t>
            </a:r>
            <a:r>
              <a:rPr lang="ru-RU" sz="1000" b="1" i="0" u="none" dirty="0">
                <a:solidFill>
                  <a:srgbClr val="FF0000"/>
                </a:solidFill>
                <a:latin typeface="Arial" panose="020B0604020202020204" pitchFamily="34" charset="0"/>
              </a:rPr>
              <a:t>всех инвестиционных проектов</a:t>
            </a:r>
            <a: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  <a:t/>
            </a:r>
            <a:b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</a:br>
            <a:r>
              <a:rPr lang="ru-RU" sz="1000" b="0" dirty="0">
                <a:solidFill>
                  <a:srgbClr val="FF0000"/>
                </a:solidFill>
                <a:latin typeface="Arial" panose="020B0604020202020204" pitchFamily="34" charset="0"/>
              </a:rPr>
              <a:t>(кроме ИТ-проектов – по отдельному шаблону) </a:t>
            </a:r>
          </a:p>
        </p:txBody>
      </p:sp>
      <p:sp>
        <p:nvSpPr>
          <p:cNvPr id="11" name="Наименованик предприятия"/>
          <p:cNvSpPr>
            <a:spLocks noGrp="1"/>
          </p:cNvSpPr>
          <p:nvPr>
            <p:ph type="ctrTitle" hasCustomPrompt="1"/>
          </p:nvPr>
        </p:nvSpPr>
        <p:spPr>
          <a:xfrm>
            <a:off x="916801" y="4027399"/>
            <a:ext cx="10926317" cy="360000"/>
          </a:xfrm>
          <a:ln>
            <a:noFill/>
          </a:ln>
        </p:spPr>
        <p:txBody>
          <a:bodyPr vert="horz" wrap="square" anchor="ctr">
            <a:noAutofit/>
          </a:bodyPr>
          <a:lstStyle>
            <a:lvl1pPr algn="l">
              <a:spcBef>
                <a:spcPts val="0"/>
              </a:spcBef>
              <a:defRPr sz="1800" b="0" i="0" u="none" strike="noStrike">
                <a:solidFill>
                  <a:schemeClr val="tx1"/>
                </a:solidFill>
                <a:latin typeface="Tahoma" panose="020B0604030504040204" pitchFamily="34" charset="0"/>
              </a:defRPr>
            </a:lvl1pPr>
          </a:lstStyle>
          <a:p>
            <a:r>
              <a:rPr lang="ru-RU" dirty="0"/>
              <a:t>Наименование предприятия</a:t>
            </a:r>
          </a:p>
        </p:txBody>
      </p:sp>
      <p:sp>
        <p:nvSpPr>
          <p:cNvPr id="34" name="ШИФР"/>
          <p:cNvSpPr>
            <a:spLocks noGrp="1"/>
          </p:cNvSpPr>
          <p:nvPr>
            <p:ph type="body" sz="quarter" idx="19" hasCustomPrompt="1"/>
          </p:nvPr>
        </p:nvSpPr>
        <p:spPr>
          <a:xfrm>
            <a:off x="2195410" y="5224466"/>
            <a:ext cx="9647711" cy="360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>
              <a:defRPr lang="ru-RU" sz="18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«шифр»</a:t>
            </a:r>
          </a:p>
        </p:txBody>
      </p:sp>
      <p:sp>
        <p:nvSpPr>
          <p:cNvPr id="6" name="БК"/>
          <p:cNvSpPr/>
          <p:nvPr userDrawn="1"/>
        </p:nvSpPr>
        <p:spPr>
          <a:xfrm>
            <a:off x="2207686" y="6004394"/>
            <a:ext cx="3693244" cy="216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rmAutofit/>
          </a:bodyPr>
          <a:lstStyle/>
          <a:p>
            <a:pPr algn="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kern="1200" dirty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Руководитель проекта</a:t>
            </a:r>
          </a:p>
        </p:txBody>
      </p:sp>
      <p:sp>
        <p:nvSpPr>
          <p:cNvPr id="37" name="РП ФИО"/>
          <p:cNvSpPr>
            <a:spLocks noGrp="1"/>
          </p:cNvSpPr>
          <p:nvPr>
            <p:ph type="body" sz="quarter" idx="20" hasCustomPrompt="1"/>
          </p:nvPr>
        </p:nvSpPr>
        <p:spPr>
          <a:xfrm>
            <a:off x="6118790" y="6006757"/>
            <a:ext cx="5724332" cy="216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>
                    <a:lumMod val="1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Фамилия И.О.</a:t>
            </a:r>
          </a:p>
        </p:txBody>
      </p:sp>
      <p:sp>
        <p:nvSpPr>
          <p:cNvPr id="17" name="Название проекта"/>
          <p:cNvSpPr>
            <a:spLocks noGrp="1"/>
          </p:cNvSpPr>
          <p:nvPr>
            <p:ph type="body" sz="quarter" idx="22" hasCustomPrompt="1"/>
          </p:nvPr>
        </p:nvSpPr>
        <p:spPr>
          <a:xfrm>
            <a:off x="2195410" y="4481805"/>
            <a:ext cx="9647711" cy="67604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t">
            <a:noAutofit/>
          </a:bodyPr>
          <a:lstStyle>
            <a:lvl1pPr algn="l">
              <a:defRPr lang="ru-RU" sz="18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«Название проекта»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endParaRPr lang="ru-RU" dirty="0"/>
          </a:p>
        </p:txBody>
      </p:sp>
      <p:sp>
        <p:nvSpPr>
          <p:cNvPr id="16" name="ШИФР"/>
          <p:cNvSpPr>
            <a:spLocks noGrp="1"/>
          </p:cNvSpPr>
          <p:nvPr>
            <p:ph type="body" sz="quarter" idx="24" hasCustomPrompt="1"/>
          </p:nvPr>
        </p:nvSpPr>
        <p:spPr>
          <a:xfrm>
            <a:off x="2207686" y="6399870"/>
            <a:ext cx="9635436" cy="26885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Месяц, 20ХХ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-2558216" y="2565620"/>
            <a:ext cx="2358753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копировании, дублировании или создании новых слайдов обязательно применять макет – </a:t>
            </a:r>
            <a:r>
              <a:rPr lang="ru-RU" sz="1000" b="0" u="none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«00_Только заголовок (Обязательный слайд)»</a:t>
            </a:r>
          </a:p>
        </p:txBody>
      </p:sp>
      <p:sp>
        <p:nvSpPr>
          <p:cNvPr id="20" name="Овал 19"/>
          <p:cNvSpPr/>
          <p:nvPr userDrawn="1"/>
        </p:nvSpPr>
        <p:spPr>
          <a:xfrm>
            <a:off x="-2576940" y="2184336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-2576939" y="4843834"/>
            <a:ext cx="2052348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Справа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от слайдов приведены ключевые комментарии по их заполнению</a:t>
            </a:r>
            <a:endParaRPr lang="ru-RU" sz="1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-2576939" y="4429635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5" name="Прямоугольник 24"/>
          <p:cNvSpPr/>
          <p:nvPr userDrawn="1"/>
        </p:nvSpPr>
        <p:spPr>
          <a:xfrm>
            <a:off x="12360713" y="72874"/>
            <a:ext cx="2447489" cy="48218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Внизу на каждом слайде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указаны </a:t>
            </a:r>
            <a:r>
              <a:rPr lang="ru-RU" sz="1000" b="1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Ответственные подразделения - </a:t>
            </a:r>
            <a:r>
              <a:rPr lang="ru-RU" sz="1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подразделения ГО ГМК</a:t>
            </a:r>
            <a:r>
              <a:rPr lang="ru-RU" sz="100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НН, ответственные за верификацию и подтверждение данных на слайде </a:t>
            </a:r>
            <a:r>
              <a:rPr lang="ru-RU" sz="1000" b="1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соответствии со своей функциональной зоной и отраслевой принадлежностью проекта: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ДИАК – Департамент инвестиционного анализа и контроля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ДСП – Департамент стратегического планирования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ДЭн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Департамент энергетики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ДЭк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Департамент экологии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 – Департамент логистики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ПТД - Производственно-технический департамент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ЭД – Экономический департамент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ДМТО – Департамент материально-технического обеспечения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ДКП – Департамент кадровой политики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ДПА – Департамент производственных активов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ЦТЭ – Центр технической экспертизы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ДУСП – Департамент управления стратегическими проектами</a:t>
            </a:r>
            <a:endParaRPr lang="en-US" sz="1000" b="0" baseline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ПД – Правовой департамент</a:t>
            </a:r>
            <a:endParaRPr lang="ru-RU" sz="1000" b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Прямоугольник 31"/>
          <p:cNvSpPr/>
          <p:nvPr userDrawn="1"/>
        </p:nvSpPr>
        <p:spPr>
          <a:xfrm>
            <a:off x="-2558215" y="3681175"/>
            <a:ext cx="2356541" cy="6668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материалах выделяются пусковые комплексы проекта 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необходимости 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могут быть выделены этапы пускового комплекса</a:t>
            </a:r>
            <a:endParaRPr lang="ru-RU" sz="1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Овал 25"/>
          <p:cNvSpPr/>
          <p:nvPr userDrawn="1"/>
        </p:nvSpPr>
        <p:spPr>
          <a:xfrm>
            <a:off x="-2557221" y="3278786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8" name="БК"/>
          <p:cNvSpPr/>
          <p:nvPr userDrawn="1"/>
        </p:nvSpPr>
        <p:spPr>
          <a:xfrm>
            <a:off x="926680" y="5202484"/>
            <a:ext cx="1035848" cy="31963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Шифр:</a:t>
            </a:r>
          </a:p>
        </p:txBody>
      </p:sp>
      <p:sp>
        <p:nvSpPr>
          <p:cNvPr id="29" name="БК"/>
          <p:cNvSpPr/>
          <p:nvPr userDrawn="1"/>
        </p:nvSpPr>
        <p:spPr>
          <a:xfrm>
            <a:off x="926682" y="4405256"/>
            <a:ext cx="1127863" cy="31963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Проект:</a:t>
            </a:r>
          </a:p>
        </p:txBody>
      </p:sp>
      <p:sp>
        <p:nvSpPr>
          <p:cNvPr id="33" name="Прямоугольник 32"/>
          <p:cNvSpPr/>
          <p:nvPr userDrawn="1"/>
        </p:nvSpPr>
        <p:spPr>
          <a:xfrm>
            <a:off x="-2571719" y="5828721"/>
            <a:ext cx="2356541" cy="76944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kern="1200" baseline="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Запрещено использование низкокачественного контента (сканы низкого качества и т.д.) – все показатели должны быть читаемы на распечатанном А4</a:t>
            </a:r>
          </a:p>
        </p:txBody>
      </p:sp>
      <p:sp>
        <p:nvSpPr>
          <p:cNvPr id="35" name="Овал 34"/>
          <p:cNvSpPr/>
          <p:nvPr userDrawn="1"/>
        </p:nvSpPr>
        <p:spPr>
          <a:xfrm>
            <a:off x="-2576940" y="5387110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30" name="БК"/>
          <p:cNvSpPr/>
          <p:nvPr userDrawn="1"/>
        </p:nvSpPr>
        <p:spPr>
          <a:xfrm>
            <a:off x="2207686" y="5671443"/>
            <a:ext cx="3693244" cy="216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rmAutofit/>
          </a:bodyPr>
          <a:lstStyle/>
          <a:p>
            <a:pPr algn="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Куратор проекта</a:t>
            </a:r>
          </a:p>
        </p:txBody>
      </p:sp>
      <p:sp>
        <p:nvSpPr>
          <p:cNvPr id="31" name="РП ФИО"/>
          <p:cNvSpPr>
            <a:spLocks noGrp="1"/>
          </p:cNvSpPr>
          <p:nvPr>
            <p:ph type="body" sz="quarter" idx="25" hasCustomPrompt="1"/>
          </p:nvPr>
        </p:nvSpPr>
        <p:spPr>
          <a:xfrm>
            <a:off x="6118790" y="5673806"/>
            <a:ext cx="5724332" cy="216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>
                    <a:lumMod val="1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Фамилия И.О.</a:t>
            </a:r>
          </a:p>
        </p:txBody>
      </p:sp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66322E5E-B2CD-4CCC-9391-A41B41B0E69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366185" y="196776"/>
            <a:ext cx="2715436" cy="576000"/>
          </a:xfrm>
          <a:prstGeom prst="rect">
            <a:avLst/>
          </a:prstGeom>
        </p:spPr>
      </p:pic>
      <p:sp>
        <p:nvSpPr>
          <p:cNvPr id="8" name="Прямоугольник 7" hidden="1">
            <a:extLst>
              <a:ext uri="{FF2B5EF4-FFF2-40B4-BE49-F238E27FC236}">
                <a16:creationId xmlns:a16="http://schemas.microsoft.com/office/drawing/2014/main" id="{4B84FA76-6167-4359-B823-DFC08EA9F5B1}"/>
              </a:ext>
            </a:extLst>
          </p:cNvPr>
          <p:cNvSpPr/>
          <p:nvPr userDrawn="1"/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rtl="0">
              <a:spcBef>
                <a:spcPts val="1200"/>
              </a:spcBef>
              <a:buFont typeface="Arial" panose="020B0604020202020204" pitchFamily="34" charset="0"/>
              <a:buNone/>
            </a:pPr>
            <a:endParaRPr kumimoji="0" lang="ru-RU" sz="1800" b="0" i="0" u="none" kern="1200" cap="none" spc="0" baseline="0" dirty="0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739807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391">
          <p15:clr>
            <a:srgbClr val="FBAE40"/>
          </p15:clr>
        </p15:guide>
      </p15:sldGuideLst>
    </p:ext>
  </p:extLs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C_Результаты количественной оценки риск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362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Результаты количественной оценки рисков (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3/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3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)</a:t>
            </a: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</a:b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Ключевые* риски, неопределённости и мероприятия по их управлению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" name="Прямоугольник 8"/>
          <p:cNvSpPr>
            <a:spLocks/>
          </p:cNvSpPr>
          <p:nvPr userDrawn="1"/>
        </p:nvSpPr>
        <p:spPr>
          <a:xfrm>
            <a:off x="0" y="-328200"/>
            <a:ext cx="624000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21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DraftNote"/>
          <p:cNvSpPr/>
          <p:nvPr userDrawn="1"/>
        </p:nvSpPr>
        <p:spPr>
          <a:xfrm>
            <a:off x="-2421468" y="538610"/>
            <a:ext cx="2240235" cy="876122"/>
          </a:xfrm>
          <a:prstGeom prst="homePlate">
            <a:avLst>
              <a:gd name="adj" fmla="val 16749"/>
            </a:avLst>
          </a:prstGeom>
          <a:noFill/>
          <a:ln>
            <a:solidFill>
              <a:schemeClr val="tx2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Формат используется </a:t>
            </a: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при наличии актуализированной количественной оценки рисков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EF7F1A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523080-A866-4142-9058-9094CD374AC3}"/>
              </a:ext>
            </a:extLst>
          </p:cNvPr>
          <p:cNvSpPr txBox="1"/>
          <p:nvPr userDrawn="1"/>
        </p:nvSpPr>
        <p:spPr>
          <a:xfrm>
            <a:off x="381001" y="6202519"/>
            <a:ext cx="8943057" cy="283906"/>
          </a:xfrm>
          <a:prstGeom prst="rect">
            <a:avLst/>
          </a:prstGeom>
          <a:noFill/>
        </p:spPr>
        <p:txBody>
          <a:bodyPr wrap="square" lIns="72000" tIns="72000" rIns="72000" bIns="7200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*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Полный перечень рисков, включая оценки, приведён в Реестре рисков и мероприятий</a:t>
            </a:r>
            <a:endParaRPr kumimoji="0" lang="ru-RU" sz="9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0505E09-6741-4382-9B4F-145375BFFE1E}"/>
              </a:ext>
            </a:extLst>
          </p:cNvPr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Служба риск-менеджмента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A2A8C218-F09A-40B2-A4B9-5080D2569018}"/>
              </a:ext>
            </a:extLst>
          </p:cNvPr>
          <p:cNvSpPr/>
          <p:nvPr userDrawn="1"/>
        </p:nvSpPr>
        <p:spPr>
          <a:xfrm>
            <a:off x="12402231" y="249158"/>
            <a:ext cx="2389196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Приводится выдержка из реестра рисков, с перечислением Ключевых рисков, неопределённостей и мероприятий по их управлению, ответственных за выполнение мероприятия и сроки выполнения мероприятий</a:t>
            </a:r>
          </a:p>
        </p:txBody>
      </p:sp>
    </p:spTree>
    <p:extLst>
      <p:ext uri="{BB962C8B-B14F-4D97-AF65-F5344CB8AC3E}">
        <p14:creationId xmlns:p14="http://schemas.microsoft.com/office/powerpoint/2010/main" val="233479213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Рассмотренные альтернатив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386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Рассмотренные альтернативы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" name="TextBox 6"/>
          <p:cNvSpPr txBox="1">
            <a:spLocks/>
          </p:cNvSpPr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ДУИП,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ДЭн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ДЭк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ДЛ, ДСП</a:t>
            </a:r>
          </a:p>
        </p:txBody>
      </p:sp>
      <p:sp>
        <p:nvSpPr>
          <p:cNvPr id="8" name="DraftNote"/>
          <p:cNvSpPr/>
          <p:nvPr userDrawn="1"/>
        </p:nvSpPr>
        <p:spPr>
          <a:xfrm>
            <a:off x="-2185773" y="-1"/>
            <a:ext cx="2004540" cy="796697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(для проектов на фазах «Инициирование» и «Планирование»)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BB99D32-ABD2-41E9-A07A-496B2F601510}"/>
              </a:ext>
            </a:extLst>
          </p:cNvPr>
          <p:cNvSpPr>
            <a:spLocks/>
          </p:cNvSpPr>
          <p:nvPr userDrawn="1"/>
        </p:nvSpPr>
        <p:spPr>
          <a:xfrm>
            <a:off x="12375591" y="1"/>
            <a:ext cx="2880000" cy="1641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(при наличии) 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Привести ссылку на протокол НТС, секции НТС, тех. совещания и пр. документы, где рассматривались, обосновывались альтернативы. Привести выдержку из протокола/решения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Слайд обязателен для фаз «Инициирование» и «Планирование».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Для фазы «Реализация» слайд оформляется при наличии альтернатив, не рассмотренных ранее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2E51F96-4307-44C0-B69C-E60F6DFB5115}"/>
              </a:ext>
            </a:extLst>
          </p:cNvPr>
          <p:cNvSpPr>
            <a:spLocks/>
          </p:cNvSpPr>
          <p:nvPr userDrawn="1"/>
        </p:nvSpPr>
        <p:spPr>
          <a:xfrm>
            <a:off x="2" y="-328200"/>
            <a:ext cx="436364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392587845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Инфраструктура и взаимосвязанные прое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410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Инфраструктура и взаимосвязанные проекты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8" name="DraftNote"/>
          <p:cNvSpPr/>
          <p:nvPr userDrawn="1"/>
        </p:nvSpPr>
        <p:spPr>
          <a:xfrm>
            <a:off x="-1977082" y="0"/>
            <a:ext cx="1795849" cy="341832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ДУИП,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ДЭн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ДЭк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ДЛ, ДПА</a:t>
            </a:r>
          </a:p>
        </p:txBody>
      </p:sp>
      <p:sp>
        <p:nvSpPr>
          <p:cNvPr id="10" name="Прямоугольник 9"/>
          <p:cNvSpPr>
            <a:spLocks/>
          </p:cNvSpPr>
          <p:nvPr userDrawn="1"/>
        </p:nvSpPr>
        <p:spPr>
          <a:xfrm>
            <a:off x="12375591" y="2"/>
            <a:ext cx="2880000" cy="47961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Необходимо привести данные о всех потребляемых ресурсах (необходимых для ввода объекта/объектов проекта в эксплуатацию).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Включая (не ограничиваясь):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эл. энергия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газ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пар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ДТ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 т.д.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 информацией о достаточности или дефиците с соответствующими возможностями по его покрытию (со смежными проектами)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части узких мест смежных переделов приводится информация о смежных переделах на входе и выходе проекта с информацией о достаточности или дефиците мощностей переделов с информацией о возможностях по его покрытию (со смежными проектами)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 обеспечении дефицита смежными проектами указывается соответствующая информация в таблице о взаимосвязанных проектах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Также в разделе взаимосвязанных проектов могут быть указаны иные проекты, взаимозависимые по целям, задачам и пр. с рассматриваемым проектом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C360C1C-EC57-4674-B286-E6EE53A0BC72}"/>
              </a:ext>
            </a:extLst>
          </p:cNvPr>
          <p:cNvSpPr>
            <a:spLocks/>
          </p:cNvSpPr>
          <p:nvPr userDrawn="1"/>
        </p:nvSpPr>
        <p:spPr>
          <a:xfrm>
            <a:off x="2" y="-328200"/>
            <a:ext cx="436364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114309584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Статус мобилизации подрядных организац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434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Статус мобилизации подрядных организаций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09D9988-E7D5-4D9F-9366-D96D06DD3156}"/>
              </a:ext>
            </a:extLst>
          </p:cNvPr>
          <p:cNvSpPr>
            <a:spLocks/>
          </p:cNvSpPr>
          <p:nvPr userDrawn="1"/>
        </p:nvSpPr>
        <p:spPr>
          <a:xfrm>
            <a:off x="2" y="-328200"/>
            <a:ext cx="436364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25</a:t>
            </a:r>
          </a:p>
        </p:txBody>
      </p:sp>
      <p:sp>
        <p:nvSpPr>
          <p:cNvPr id="12" name="Прямоугольник 6">
            <a:extLst>
              <a:ext uri="{FF2B5EF4-FFF2-40B4-BE49-F238E27FC236}">
                <a16:creationId xmlns:a16="http://schemas.microsoft.com/office/drawing/2014/main" id="{D6F82920-B56A-4878-B226-7128FF5A6758}"/>
              </a:ext>
            </a:extLst>
          </p:cNvPr>
          <p:cNvSpPr>
            <a:spLocks/>
          </p:cNvSpPr>
          <p:nvPr userDrawn="1"/>
        </p:nvSpPr>
        <p:spPr>
          <a:xfrm>
            <a:off x="12192001" y="-9525"/>
            <a:ext cx="3371476" cy="4659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Tahoma"/>
                <a:ea typeface="Calibri" panose="020F0502020204030204" pitchFamily="34" charset="0"/>
                <a:cs typeface="Times New Roman" panose="02020603050405020304" pitchFamily="18" charset="0"/>
              </a:rPr>
              <a:t>ФАЗА ЖИЗНЕННОГО ЦИКЛА ПРОЕКТА, НА КОТОРОЙ ФОРМИРУЕТСЯ СЛАЙД: на этапе перехода на фазу Реализации и до завершения данной фазы;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Tahoma"/>
                <a:ea typeface="Calibri" panose="020F0502020204030204" pitchFamily="34" charset="0"/>
                <a:cs typeface="Times New Roman" panose="02020603050405020304" pitchFamily="18" charset="0"/>
              </a:rPr>
              <a:t>При переходе на фазу Реализации необходимо сформировать плановый график мобилизации ресурсов (прямого персонала и техники, задействованного в производстве строительно-монтажных работах);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Tahoma"/>
                <a:ea typeface="Calibri" panose="020F0502020204030204" pitchFamily="34" charset="0"/>
                <a:cs typeface="Times New Roman" panose="02020603050405020304" pitchFamily="18" charset="0"/>
              </a:rPr>
              <a:t>При подготовке материалов на ИПК/ИК на фазе реализации, необходимо отразить статус мобилизации в сравнении с ранее планируемой, утвержденной на ИПК/ИК;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Tahoma"/>
                <a:ea typeface="Calibri" panose="020F0502020204030204" pitchFamily="34" charset="0"/>
                <a:cs typeface="Times New Roman" panose="02020603050405020304" pitchFamily="18" charset="0"/>
              </a:rPr>
              <a:t>На данном слайде учитывается количество персонала и техники внешних подрядчиков и их субподрядчиков, задействованных в выполнении СМР по проекту;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Tahoma"/>
                <a:ea typeface="Calibri" panose="020F0502020204030204" pitchFamily="34" charset="0"/>
                <a:cs typeface="Times New Roman" panose="02020603050405020304" pitchFamily="18" charset="0"/>
              </a:rPr>
              <a:t>В случае необходимости (значительных отклонений от плана, допускается сформировать дополнительный слайд, поясняющий размер и причины отклонения);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Tahoma"/>
                <a:ea typeface="Calibri" panose="020F0502020204030204" pitchFamily="34" charset="0"/>
                <a:cs typeface="Times New Roman" panose="02020603050405020304" pitchFamily="18" charset="0"/>
              </a:rPr>
              <a:t>Дата актуализации должна соответствовать дате актуализации слайда с основными сроками проекта;</a:t>
            </a:r>
          </a:p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Tahoma"/>
                <a:ea typeface="Calibri" panose="020F0502020204030204" pitchFamily="34" charset="0"/>
                <a:cs typeface="Times New Roman" panose="02020603050405020304" pitchFamily="18" charset="0"/>
              </a:rPr>
              <a:t>На слайде указывается количество ПРЯМОГО персонала, задействованного в работах СМР.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31F83FC-F464-457F-B499-E0C2E7DAC6CC}"/>
              </a:ext>
            </a:extLst>
          </p:cNvPr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ДУИП, ДУСП</a:t>
            </a:r>
          </a:p>
        </p:txBody>
      </p:sp>
      <p:sp>
        <p:nvSpPr>
          <p:cNvPr id="8" name="DraftNote">
            <a:extLst>
              <a:ext uri="{FF2B5EF4-FFF2-40B4-BE49-F238E27FC236}">
                <a16:creationId xmlns:a16="http://schemas.microsoft.com/office/drawing/2014/main" id="{AEB8463B-BCDE-4FCC-96D3-85267E99A5F3}"/>
              </a:ext>
            </a:extLst>
          </p:cNvPr>
          <p:cNvSpPr/>
          <p:nvPr userDrawn="1"/>
        </p:nvSpPr>
        <p:spPr>
          <a:xfrm>
            <a:off x="-2076835" y="99757"/>
            <a:ext cx="1795849" cy="976568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</a:t>
            </a: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заполняется </a:t>
            </a:r>
            <a:r>
              <a:rPr kumimoji="0" lang="ru-RU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при переходе на фазу Реализации и до завершения данной фазы</a:t>
            </a: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)</a:t>
            </a:r>
            <a:endParaRPr kumimoji="0" lang="ru-RU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4879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Модель реализации про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458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Модель реализации проекта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8" name="DraftNote"/>
          <p:cNvSpPr/>
          <p:nvPr userDrawn="1"/>
        </p:nvSpPr>
        <p:spPr>
          <a:xfrm>
            <a:off x="-1977082" y="0"/>
            <a:ext cx="1795849" cy="341832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ДУИП,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ДЭн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ДЭк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ДУСП, ДЛ, ДМТО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09D9988-E7D5-4D9F-9366-D96D06DD3156}"/>
              </a:ext>
            </a:extLst>
          </p:cNvPr>
          <p:cNvSpPr>
            <a:spLocks/>
          </p:cNvSpPr>
          <p:nvPr userDrawn="1"/>
        </p:nvSpPr>
        <p:spPr>
          <a:xfrm>
            <a:off x="2" y="-328200"/>
            <a:ext cx="436364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175021861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Трудовые ресурс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482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Трудовые ресурсы в инвестиционной и операционной фазах реализации проекта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8" name="DraftNote"/>
          <p:cNvSpPr/>
          <p:nvPr userDrawn="1"/>
        </p:nvSpPr>
        <p:spPr>
          <a:xfrm>
            <a:off x="-1977082" y="0"/>
            <a:ext cx="1795849" cy="341832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ДКП</a:t>
            </a:r>
          </a:p>
        </p:txBody>
      </p:sp>
      <p:sp>
        <p:nvSpPr>
          <p:cNvPr id="7" name="Прямоугольник 6"/>
          <p:cNvSpPr>
            <a:spLocks/>
          </p:cNvSpPr>
          <p:nvPr userDrawn="1"/>
        </p:nvSpPr>
        <p:spPr>
          <a:xfrm>
            <a:off x="12375592" y="2"/>
            <a:ext cx="3067609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Tahoma"/>
                <a:ea typeface="+mn-ea"/>
                <a:cs typeface="+mn-cs"/>
                <a:sym typeface="Tahoma"/>
              </a:rPr>
              <a:t>ВАЖНО!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Руководителю проекта при формировании материалов на ИПК/ИК следует отработать всю информацию по изменению трудовых ресурсов и затрат на персонал со службой персонала филиала Компании или РОКС НН на котором планируется реализация проекта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Tahoma"/>
              <a:ea typeface="+mn-ea"/>
              <a:cs typeface="+mn-cs"/>
              <a:sym typeface="Tahoma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2375592" y="1458823"/>
            <a:ext cx="3067609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Примечание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: если фактические / планируемые данные по численности и затратам на персонал отсутствуют – слайд можно не добавлять в презентацию, но обязательно указать в тексте другого слайда что дополнительные трудовые ресурсы не привлекаются/будут определены позднее, проектная мотивация не предусматривается.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81342C2-CD62-492A-9AFD-3F16DB9B8F76}"/>
              </a:ext>
            </a:extLst>
          </p:cNvPr>
          <p:cNvSpPr>
            <a:spLocks/>
          </p:cNvSpPr>
          <p:nvPr userDrawn="1"/>
        </p:nvSpPr>
        <p:spPr>
          <a:xfrm>
            <a:off x="2" y="-328200"/>
            <a:ext cx="436364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47694656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Проектные КПЭ для целей мотиваци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506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Проектные КПЭ для целей мотивации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ЭД, ДУИП, ДПИ, ДУСП,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ДЭн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ДЭк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ДИАК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81342C2-CD62-492A-9AFD-3F16DB9B8F76}"/>
              </a:ext>
            </a:extLst>
          </p:cNvPr>
          <p:cNvSpPr>
            <a:spLocks/>
          </p:cNvSpPr>
          <p:nvPr userDrawn="1"/>
        </p:nvSpPr>
        <p:spPr>
          <a:xfrm>
            <a:off x="2" y="-328200"/>
            <a:ext cx="436364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28</a:t>
            </a:r>
          </a:p>
        </p:txBody>
      </p:sp>
      <p:sp>
        <p:nvSpPr>
          <p:cNvPr id="11" name="DraftNote">
            <a:extLst>
              <a:ext uri="{FF2B5EF4-FFF2-40B4-BE49-F238E27FC236}">
                <a16:creationId xmlns:a16="http://schemas.microsoft.com/office/drawing/2014/main" id="{30289E1B-A478-4B95-BBAD-0B27800A8F0B}"/>
              </a:ext>
            </a:extLst>
          </p:cNvPr>
          <p:cNvSpPr/>
          <p:nvPr userDrawn="1"/>
        </p:nvSpPr>
        <p:spPr>
          <a:xfrm>
            <a:off x="-2473235" y="118395"/>
            <a:ext cx="2245101" cy="1057263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(при первичном вынесении проекта на рассмотрение ИК/ ИПК и при переходе на очередную фазу (кроме фазы Завершение))</a:t>
            </a:r>
          </a:p>
        </p:txBody>
      </p:sp>
      <p:sp>
        <p:nvSpPr>
          <p:cNvPr id="15" name="Прямоугольник 6">
            <a:extLst>
              <a:ext uri="{FF2B5EF4-FFF2-40B4-BE49-F238E27FC236}">
                <a16:creationId xmlns:a16="http://schemas.microsoft.com/office/drawing/2014/main" id="{1D894C42-BFF9-42A6-957E-50AF10E5D0D8}"/>
              </a:ext>
            </a:extLst>
          </p:cNvPr>
          <p:cNvSpPr>
            <a:spLocks/>
          </p:cNvSpPr>
          <p:nvPr userDrawn="1"/>
        </p:nvSpPr>
        <p:spPr>
          <a:xfrm>
            <a:off x="12325165" y="72328"/>
            <a:ext cx="2254813" cy="2821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 заполнении слайда рекомендуется принять во внимание типовые вехи и факторы нормализации из вложения: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ru-RU" sz="1000" b="1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ru-RU" sz="1000" b="1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ru-RU" sz="1000" b="1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Конкретные КПЭ содержатся в файле «Приложение Проектные КПЭ». Файл должен быть предоставлен в составе комплекта материалов по проекту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за актуальную версию файла подразделение – ЭД (Центр анализа эффективности и целеполагания)</a:t>
            </a:r>
          </a:p>
        </p:txBody>
      </p:sp>
    </p:spTree>
    <p:extLst>
      <p:ext uri="{BB962C8B-B14F-4D97-AF65-F5344CB8AC3E}">
        <p14:creationId xmlns:p14="http://schemas.microsoft.com/office/powerpoint/2010/main" val="81660907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Отчет по выполнению проектных КПЭ для целей мотиваци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530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Отчет по выполнению проектных КПЭ для целей мотивации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ЭД, ДУИП, ДПИ, ДУСП,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ДЭн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ДЭк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ДИАК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81342C2-CD62-492A-9AFD-3F16DB9B8F76}"/>
              </a:ext>
            </a:extLst>
          </p:cNvPr>
          <p:cNvSpPr>
            <a:spLocks/>
          </p:cNvSpPr>
          <p:nvPr userDrawn="1"/>
        </p:nvSpPr>
        <p:spPr>
          <a:xfrm>
            <a:off x="2" y="-328200"/>
            <a:ext cx="436364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29</a:t>
            </a:r>
          </a:p>
        </p:txBody>
      </p:sp>
      <p:sp>
        <p:nvSpPr>
          <p:cNvPr id="10" name="DraftNote">
            <a:extLst>
              <a:ext uri="{FF2B5EF4-FFF2-40B4-BE49-F238E27FC236}">
                <a16:creationId xmlns:a16="http://schemas.microsoft.com/office/drawing/2014/main" id="{D2BA71F1-9B0C-4C70-9697-D63329C3FF3F}"/>
              </a:ext>
            </a:extLst>
          </p:cNvPr>
          <p:cNvSpPr/>
          <p:nvPr userDrawn="1"/>
        </p:nvSpPr>
        <p:spPr>
          <a:xfrm>
            <a:off x="-2566124" y="118395"/>
            <a:ext cx="2430888" cy="804714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(при переходе на очередную инвестиционную фазу/ ЗНИ)</a:t>
            </a:r>
          </a:p>
        </p:txBody>
      </p:sp>
      <p:sp>
        <p:nvSpPr>
          <p:cNvPr id="14" name="Прямоугольник 6">
            <a:extLst>
              <a:ext uri="{FF2B5EF4-FFF2-40B4-BE49-F238E27FC236}">
                <a16:creationId xmlns:a16="http://schemas.microsoft.com/office/drawing/2014/main" id="{8F34325A-D2C4-4EED-8766-A8B1D93F9AD8}"/>
              </a:ext>
            </a:extLst>
          </p:cNvPr>
          <p:cNvSpPr>
            <a:spLocks/>
          </p:cNvSpPr>
          <p:nvPr userDrawn="1"/>
        </p:nvSpPr>
        <p:spPr>
          <a:xfrm>
            <a:off x="12325165" y="72328"/>
            <a:ext cx="2254813" cy="194925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При заполнении слайда рекомендуется принять во внимание типовые вехи и факторы нормализации из вложения: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ru-RU" sz="1000" b="1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ru-RU" sz="1000" b="1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ru-RU" sz="1000" b="1" i="0" u="none" strike="noStrike" kern="1200" cap="none" spc="0" normalizeH="0" baseline="0" noProof="0" dirty="0">
              <a:ln>
                <a:noFill/>
              </a:ln>
              <a:solidFill>
                <a:srgbClr val="626262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 слайде приводятся данные о фактическом выполнении ранее утверждённых КПЭ</a:t>
            </a:r>
          </a:p>
        </p:txBody>
      </p:sp>
    </p:spTree>
    <p:extLst>
      <p:ext uri="{BB962C8B-B14F-4D97-AF65-F5344CB8AC3E}">
        <p14:creationId xmlns:p14="http://schemas.microsoft.com/office/powerpoint/2010/main" val="93173977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Структура проектного офиса (на инвестиционной фазе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554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Структура проектного офиса (на инвестиционной фазе)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ДУИП, ДПИ, ДУСП,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ДЭн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ДКП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81342C2-CD62-492A-9AFD-3F16DB9B8F76}"/>
              </a:ext>
            </a:extLst>
          </p:cNvPr>
          <p:cNvSpPr>
            <a:spLocks/>
          </p:cNvSpPr>
          <p:nvPr userDrawn="1"/>
        </p:nvSpPr>
        <p:spPr>
          <a:xfrm>
            <a:off x="2" y="-328200"/>
            <a:ext cx="436364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30</a:t>
            </a:r>
          </a:p>
        </p:txBody>
      </p:sp>
      <p:sp>
        <p:nvSpPr>
          <p:cNvPr id="11" name="DraftNote">
            <a:extLst>
              <a:ext uri="{FF2B5EF4-FFF2-40B4-BE49-F238E27FC236}">
                <a16:creationId xmlns:a16="http://schemas.microsoft.com/office/drawing/2014/main" id="{F4349CE7-2EED-4FAF-B5DF-080318458BA7}"/>
              </a:ext>
            </a:extLst>
          </p:cNvPr>
          <p:cNvSpPr/>
          <p:nvPr userDrawn="1"/>
        </p:nvSpPr>
        <p:spPr>
          <a:xfrm>
            <a:off x="-1931087" y="118395"/>
            <a:ext cx="1795849" cy="341832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</a:t>
            </a:r>
          </a:p>
        </p:txBody>
      </p:sp>
      <p:sp>
        <p:nvSpPr>
          <p:cNvPr id="15" name="Прямоугольник 6">
            <a:extLst>
              <a:ext uri="{FF2B5EF4-FFF2-40B4-BE49-F238E27FC236}">
                <a16:creationId xmlns:a16="http://schemas.microsoft.com/office/drawing/2014/main" id="{CAA1BDE7-8A68-44D7-89CF-1A511FA13C48}"/>
              </a:ext>
            </a:extLst>
          </p:cNvPr>
          <p:cNvSpPr>
            <a:spLocks/>
          </p:cNvSpPr>
          <p:nvPr userDrawn="1"/>
        </p:nvSpPr>
        <p:spPr>
          <a:xfrm>
            <a:off x="12327467" y="1"/>
            <a:ext cx="2946400" cy="7181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На слайд приводится информация о структуре проектного офиса (текущая и целевая)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Источник данных для формирования слайда – ПСД (ПОС)</a:t>
            </a:r>
          </a:p>
        </p:txBody>
      </p:sp>
    </p:spTree>
    <p:extLst>
      <p:ext uri="{BB962C8B-B14F-4D97-AF65-F5344CB8AC3E}">
        <p14:creationId xmlns:p14="http://schemas.microsoft.com/office/powerpoint/2010/main" val="287063383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График набора персонала на инвестиционной фаз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578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График набора персонала на инвестиционной фазе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ДУИП, ДПИ, ДУСП,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ДЭн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ДКП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81342C2-CD62-492A-9AFD-3F16DB9B8F76}"/>
              </a:ext>
            </a:extLst>
          </p:cNvPr>
          <p:cNvSpPr>
            <a:spLocks/>
          </p:cNvSpPr>
          <p:nvPr userDrawn="1"/>
        </p:nvSpPr>
        <p:spPr>
          <a:xfrm>
            <a:off x="2" y="-328200"/>
            <a:ext cx="436364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31</a:t>
            </a:r>
          </a:p>
        </p:txBody>
      </p:sp>
      <p:sp>
        <p:nvSpPr>
          <p:cNvPr id="11" name="DraftNote">
            <a:extLst>
              <a:ext uri="{FF2B5EF4-FFF2-40B4-BE49-F238E27FC236}">
                <a16:creationId xmlns:a16="http://schemas.microsoft.com/office/drawing/2014/main" id="{F4349CE7-2EED-4FAF-B5DF-080318458BA7}"/>
              </a:ext>
            </a:extLst>
          </p:cNvPr>
          <p:cNvSpPr/>
          <p:nvPr userDrawn="1"/>
        </p:nvSpPr>
        <p:spPr>
          <a:xfrm>
            <a:off x="-1931087" y="118395"/>
            <a:ext cx="1795849" cy="341832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ОБЯЗАТЕЛЬНЫЙ СЛАЙД</a:t>
            </a:r>
          </a:p>
        </p:txBody>
      </p:sp>
      <p:sp>
        <p:nvSpPr>
          <p:cNvPr id="15" name="Прямоугольник 6">
            <a:extLst>
              <a:ext uri="{FF2B5EF4-FFF2-40B4-BE49-F238E27FC236}">
                <a16:creationId xmlns:a16="http://schemas.microsoft.com/office/drawing/2014/main" id="{CAA1BDE7-8A68-44D7-89CF-1A511FA13C48}"/>
              </a:ext>
            </a:extLst>
          </p:cNvPr>
          <p:cNvSpPr>
            <a:spLocks/>
          </p:cNvSpPr>
          <p:nvPr userDrawn="1"/>
        </p:nvSpPr>
        <p:spPr>
          <a:xfrm>
            <a:off x="12327467" y="1"/>
            <a:ext cx="2946400" cy="14362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ячейках таблицы приводится количество персонала проектного офиса в соответствии со штатным расписанием в разрезе ролей распределённых по графику реализации проекта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Фаза проекта 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– указать фазу, с которой планируется привлечь сотрудника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Источник данных для формирования слайда – ПСД (ПОС)</a:t>
            </a:r>
          </a:p>
        </p:txBody>
      </p:sp>
    </p:spTree>
    <p:extLst>
      <p:ext uri="{BB962C8B-B14F-4D97-AF65-F5344CB8AC3E}">
        <p14:creationId xmlns:p14="http://schemas.microsoft.com/office/powerpoint/2010/main" val="864813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Титульный слайд_друг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466858969"/>
              </p:ext>
            </p:extLst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662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1D353C6-DDCB-40F1-88C1-0E3D524DB9A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907536"/>
          </a:xfrm>
          <a:prstGeom prst="rect">
            <a:avLst/>
          </a:prstGeom>
        </p:spPr>
      </p:pic>
      <p:sp>
        <p:nvSpPr>
          <p:cNvPr id="4" name="Прямоугольник 3" hidden="1"/>
          <p:cNvSpPr/>
          <p:nvPr userDrawn="1">
            <p:custDataLst>
              <p:tags r:id="rId2"/>
            </p:custDataLst>
          </p:nvPr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1800" b="0" i="0" baseline="0" dirty="0" err="1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  <a:sym typeface="Tahoma" panose="020B0604030504040204" pitchFamily="34" charset="0"/>
            </a:endParaRPr>
          </a:p>
        </p:txBody>
      </p:sp>
      <p:sp>
        <p:nvSpPr>
          <p:cNvPr id="2" name="Прямоугольник 1" hidden="1"/>
          <p:cNvSpPr/>
          <p:nvPr userDrawn="1"/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1800" b="0" i="0" baseline="0" dirty="0" err="1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  <a:sym typeface="Tahoma" panose="020B0604030504040204" pitchFamily="34" charset="0"/>
            </a:endParaRPr>
          </a:p>
        </p:txBody>
      </p:sp>
      <p:sp>
        <p:nvSpPr>
          <p:cNvPr id="19" name="DraftNote"/>
          <p:cNvSpPr/>
          <p:nvPr userDrawn="1"/>
        </p:nvSpPr>
        <p:spPr>
          <a:xfrm>
            <a:off x="-2553418" y="-1"/>
            <a:ext cx="2461403" cy="974786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  <a:t>Шаблон применяется для </a:t>
            </a:r>
            <a:r>
              <a:rPr lang="ru-RU" sz="1000" b="1" i="0" u="none" dirty="0">
                <a:solidFill>
                  <a:srgbClr val="FF0000"/>
                </a:solidFill>
                <a:latin typeface="Arial" panose="020B0604020202020204" pitchFamily="34" charset="0"/>
              </a:rPr>
              <a:t>всех инвестиционных проектов</a:t>
            </a:r>
            <a: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  <a:t/>
            </a:r>
            <a:br>
              <a:rPr lang="ru-RU" sz="1000" b="1" dirty="0">
                <a:solidFill>
                  <a:srgbClr val="FF0000"/>
                </a:solidFill>
                <a:latin typeface="Arial" panose="020B0604020202020204" pitchFamily="34" charset="0"/>
              </a:rPr>
            </a:br>
            <a:r>
              <a:rPr lang="ru-RU" sz="1000" b="0" dirty="0">
                <a:solidFill>
                  <a:srgbClr val="FF0000"/>
                </a:solidFill>
                <a:latin typeface="Arial" panose="020B0604020202020204" pitchFamily="34" charset="0"/>
              </a:rPr>
              <a:t>(кроме ИТ-проектов – по отдельному шаблону) </a:t>
            </a:r>
          </a:p>
        </p:txBody>
      </p:sp>
      <p:sp>
        <p:nvSpPr>
          <p:cNvPr id="11" name="Наименованик предприятия"/>
          <p:cNvSpPr>
            <a:spLocks noGrp="1"/>
          </p:cNvSpPr>
          <p:nvPr>
            <p:ph type="ctrTitle" hasCustomPrompt="1"/>
          </p:nvPr>
        </p:nvSpPr>
        <p:spPr>
          <a:xfrm>
            <a:off x="916801" y="4027399"/>
            <a:ext cx="10926317" cy="360000"/>
          </a:xfrm>
          <a:ln>
            <a:noFill/>
          </a:ln>
        </p:spPr>
        <p:txBody>
          <a:bodyPr vert="horz" wrap="square" anchor="ctr">
            <a:noAutofit/>
          </a:bodyPr>
          <a:lstStyle>
            <a:lvl1pPr algn="l">
              <a:spcBef>
                <a:spcPts val="0"/>
              </a:spcBef>
              <a:defRPr sz="1800" b="0" i="0" u="none" strike="noStrike">
                <a:solidFill>
                  <a:schemeClr val="tx1"/>
                </a:solidFill>
                <a:latin typeface="Tahoma" panose="020B0604030504040204" pitchFamily="34" charset="0"/>
              </a:defRPr>
            </a:lvl1pPr>
          </a:lstStyle>
          <a:p>
            <a:r>
              <a:rPr lang="ru-RU" dirty="0"/>
              <a:t>Наименование предприятия</a:t>
            </a:r>
          </a:p>
        </p:txBody>
      </p:sp>
      <p:sp>
        <p:nvSpPr>
          <p:cNvPr id="34" name="ШИФР"/>
          <p:cNvSpPr>
            <a:spLocks noGrp="1"/>
          </p:cNvSpPr>
          <p:nvPr>
            <p:ph type="body" sz="quarter" idx="19" hasCustomPrompt="1"/>
          </p:nvPr>
        </p:nvSpPr>
        <p:spPr>
          <a:xfrm>
            <a:off x="2195410" y="5224466"/>
            <a:ext cx="9647711" cy="360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>
              <a:defRPr lang="ru-RU" sz="18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«шифр»</a:t>
            </a:r>
          </a:p>
        </p:txBody>
      </p:sp>
      <p:sp>
        <p:nvSpPr>
          <p:cNvPr id="6" name="БК"/>
          <p:cNvSpPr/>
          <p:nvPr userDrawn="1"/>
        </p:nvSpPr>
        <p:spPr>
          <a:xfrm>
            <a:off x="2207686" y="6004394"/>
            <a:ext cx="3693244" cy="216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rmAutofit/>
          </a:bodyPr>
          <a:lstStyle/>
          <a:p>
            <a:pPr algn="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kern="1200" dirty="0">
                <a:solidFill>
                  <a:schemeClr val="accent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Руководитель проекта</a:t>
            </a:r>
          </a:p>
        </p:txBody>
      </p:sp>
      <p:sp>
        <p:nvSpPr>
          <p:cNvPr id="37" name="РП ФИО"/>
          <p:cNvSpPr>
            <a:spLocks noGrp="1"/>
          </p:cNvSpPr>
          <p:nvPr>
            <p:ph type="body" sz="quarter" idx="20" hasCustomPrompt="1"/>
          </p:nvPr>
        </p:nvSpPr>
        <p:spPr>
          <a:xfrm>
            <a:off x="6118790" y="6006757"/>
            <a:ext cx="5724332" cy="216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>
                    <a:lumMod val="1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Фамилия И.О.</a:t>
            </a:r>
          </a:p>
        </p:txBody>
      </p:sp>
      <p:sp>
        <p:nvSpPr>
          <p:cNvPr id="17" name="Название проекта"/>
          <p:cNvSpPr>
            <a:spLocks noGrp="1"/>
          </p:cNvSpPr>
          <p:nvPr>
            <p:ph type="body" sz="quarter" idx="22" hasCustomPrompt="1"/>
          </p:nvPr>
        </p:nvSpPr>
        <p:spPr>
          <a:xfrm>
            <a:off x="2195410" y="4481805"/>
            <a:ext cx="9647711" cy="67604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t">
            <a:noAutofit/>
          </a:bodyPr>
          <a:lstStyle>
            <a:lvl1pPr algn="l">
              <a:defRPr lang="ru-RU" sz="18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«Название проекта»</a:t>
            </a:r>
          </a:p>
          <a:p>
            <a:pPr lvl="0">
              <a:lnSpc>
                <a:spcPct val="90000"/>
              </a:lnSpc>
              <a:spcBef>
                <a:spcPts val="0"/>
              </a:spcBef>
            </a:pPr>
            <a:endParaRPr lang="ru-RU" dirty="0"/>
          </a:p>
        </p:txBody>
      </p:sp>
      <p:sp>
        <p:nvSpPr>
          <p:cNvPr id="16" name="ШИФР"/>
          <p:cNvSpPr>
            <a:spLocks noGrp="1"/>
          </p:cNvSpPr>
          <p:nvPr>
            <p:ph type="body" sz="quarter" idx="24" hasCustomPrompt="1"/>
          </p:nvPr>
        </p:nvSpPr>
        <p:spPr>
          <a:xfrm>
            <a:off x="2207686" y="6399870"/>
            <a:ext cx="9635436" cy="268857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/>
                </a:solidFill>
                <a:latin typeface="Tahoma" panose="020B0604030504040204" pitchFamily="34" charset="0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Месяц, 20ХХ</a:t>
            </a: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-2558216" y="2584058"/>
            <a:ext cx="2358753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>
              <a:spcBef>
                <a:spcPts val="200"/>
              </a:spcBef>
              <a:spcAft>
                <a:spcPts val="200"/>
              </a:spcAft>
              <a:buNone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копировании, дублировании или создании новых слайдов обязательно применять макет – </a:t>
            </a:r>
            <a:r>
              <a:rPr lang="ru-RU" sz="1000" b="0" u="none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«00_Только заголовок (Обязательный слайд)»</a:t>
            </a:r>
          </a:p>
        </p:txBody>
      </p:sp>
      <p:sp>
        <p:nvSpPr>
          <p:cNvPr id="20" name="Овал 19"/>
          <p:cNvSpPr/>
          <p:nvPr userDrawn="1"/>
        </p:nvSpPr>
        <p:spPr>
          <a:xfrm>
            <a:off x="-2576940" y="2202774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3" name="Прямоугольник 22"/>
          <p:cNvSpPr/>
          <p:nvPr userDrawn="1"/>
        </p:nvSpPr>
        <p:spPr>
          <a:xfrm>
            <a:off x="-2553417" y="4843834"/>
            <a:ext cx="2052348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Справа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от слайдов приведены ключевые комментарии по их заполнению</a:t>
            </a:r>
            <a:endParaRPr lang="ru-RU" sz="1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Овал 23"/>
          <p:cNvSpPr/>
          <p:nvPr userDrawn="1"/>
        </p:nvSpPr>
        <p:spPr>
          <a:xfrm>
            <a:off x="-2553417" y="4429635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5" name="Прямоугольник 24"/>
          <p:cNvSpPr/>
          <p:nvPr userDrawn="1"/>
        </p:nvSpPr>
        <p:spPr>
          <a:xfrm>
            <a:off x="12360713" y="72874"/>
            <a:ext cx="2447489" cy="48218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Внизу на каждом слайде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указаны </a:t>
            </a:r>
            <a:r>
              <a:rPr lang="ru-RU" sz="1000" b="1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Ответственные подразделения - </a:t>
            </a:r>
            <a:r>
              <a:rPr lang="ru-RU" sz="1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подразделения ГО ГМК</a:t>
            </a:r>
            <a:r>
              <a:rPr lang="ru-RU" sz="100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НН, ответственные за верификацию и подтверждение данных на слайде </a:t>
            </a:r>
            <a:r>
              <a:rPr lang="ru-RU" sz="1000" b="1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соответствии со своей функциональной зоной и отраслевой принадлежностью проекта: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ДИАК – Департамент инвестиционного анализа и контроля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ДСП – Департамент стратегического планирования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ДЭн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Департамент энергетики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ДЭк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Департамент экологии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 – Департамент логистики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ПТД - Производственно-технический департамент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ЭД – Экономический департамент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ДМТО – Департамент материально-технического обеспечения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ДКП – Департамент кадровой политики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ДПА – Департамент производственных активов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ЦТЭ – Центр технической экспертизы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ДУСП – Департамент управления стратегическими проектами</a:t>
            </a:r>
            <a:endParaRPr lang="en-US" sz="1000" b="0" baseline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ПД – Правовой департамент</a:t>
            </a:r>
            <a:endParaRPr lang="ru-RU" sz="1000" b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Прямоугольник 31"/>
          <p:cNvSpPr/>
          <p:nvPr userDrawn="1"/>
        </p:nvSpPr>
        <p:spPr>
          <a:xfrm>
            <a:off x="-2553417" y="3681175"/>
            <a:ext cx="2356541" cy="6668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материалах выделяются пусковые комплексы проекта 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необходимости </a:t>
            </a:r>
            <a:r>
              <a:rPr lang="ru-RU" sz="1000" b="0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могут быть выделены этапы пускового комплекса</a:t>
            </a:r>
            <a:endParaRPr lang="ru-RU" sz="1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Овал 25"/>
          <p:cNvSpPr/>
          <p:nvPr userDrawn="1"/>
        </p:nvSpPr>
        <p:spPr>
          <a:xfrm>
            <a:off x="-2552423" y="3278786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28" name="БК"/>
          <p:cNvSpPr/>
          <p:nvPr userDrawn="1"/>
        </p:nvSpPr>
        <p:spPr>
          <a:xfrm>
            <a:off x="926680" y="5202484"/>
            <a:ext cx="1035848" cy="31963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Шифр:</a:t>
            </a:r>
          </a:p>
        </p:txBody>
      </p:sp>
      <p:sp>
        <p:nvSpPr>
          <p:cNvPr id="29" name="БК"/>
          <p:cNvSpPr/>
          <p:nvPr userDrawn="1"/>
        </p:nvSpPr>
        <p:spPr>
          <a:xfrm>
            <a:off x="926682" y="4405256"/>
            <a:ext cx="1127863" cy="31963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Autofit/>
          </a:bodyPr>
          <a:lstStyle/>
          <a:p>
            <a:pPr algn="l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Проект:</a:t>
            </a:r>
          </a:p>
        </p:txBody>
      </p:sp>
      <p:sp>
        <p:nvSpPr>
          <p:cNvPr id="33" name="Прямоугольник 32"/>
          <p:cNvSpPr/>
          <p:nvPr userDrawn="1"/>
        </p:nvSpPr>
        <p:spPr>
          <a:xfrm>
            <a:off x="-2571719" y="5828721"/>
            <a:ext cx="2356541" cy="76944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000" b="0" kern="1200" baseline="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Запрещено использование низкокачественного контента (сканы низкого качества и т.д.) – все показатели должны быть читаемы на распечатанном А4</a:t>
            </a:r>
          </a:p>
        </p:txBody>
      </p:sp>
      <p:sp>
        <p:nvSpPr>
          <p:cNvPr id="35" name="Овал 34"/>
          <p:cNvSpPr/>
          <p:nvPr userDrawn="1"/>
        </p:nvSpPr>
        <p:spPr>
          <a:xfrm>
            <a:off x="-2576940" y="5387110"/>
            <a:ext cx="36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28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30" name="БК"/>
          <p:cNvSpPr/>
          <p:nvPr userDrawn="1"/>
        </p:nvSpPr>
        <p:spPr>
          <a:xfrm>
            <a:off x="2207686" y="5671443"/>
            <a:ext cx="3693244" cy="21600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ctr">
            <a:normAutofit/>
          </a:bodyPr>
          <a:lstStyle/>
          <a:p>
            <a:pPr algn="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ru-RU" sz="14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Куратор проекта</a:t>
            </a:r>
          </a:p>
        </p:txBody>
      </p:sp>
      <p:sp>
        <p:nvSpPr>
          <p:cNvPr id="31" name="РП ФИО"/>
          <p:cNvSpPr>
            <a:spLocks noGrp="1"/>
          </p:cNvSpPr>
          <p:nvPr>
            <p:ph type="body" sz="quarter" idx="25" hasCustomPrompt="1"/>
          </p:nvPr>
        </p:nvSpPr>
        <p:spPr>
          <a:xfrm>
            <a:off x="6118790" y="5673806"/>
            <a:ext cx="5724332" cy="216000"/>
          </a:xfrm>
          <a:prstGeom prst="rect">
            <a:avLst/>
          </a:prstGeom>
          <a:ln>
            <a:noFill/>
          </a:ln>
        </p:spPr>
        <p:txBody>
          <a:bodyPr vert="horz" wrap="square" lIns="0" tIns="0" rIns="0" bIns="0" rtlCol="0" anchor="ctr">
            <a:noAutofit/>
          </a:bodyPr>
          <a:lstStyle>
            <a:lvl1pPr algn="l">
              <a:defRPr lang="ru-RU" sz="1400" b="0" i="0" u="none" strike="noStrike" baseline="0" dirty="0" smtClean="0">
                <a:solidFill>
                  <a:schemeClr val="tx1">
                    <a:lumMod val="10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90000"/>
              </a:lnSpc>
              <a:spcBef>
                <a:spcPts val="0"/>
              </a:spcBef>
            </a:pPr>
            <a:r>
              <a:rPr lang="ru-RU" dirty="0"/>
              <a:t>Фамилия И.О.</a:t>
            </a:r>
          </a:p>
        </p:txBody>
      </p:sp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66322E5E-B2CD-4CCC-9391-A41B41B0E69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366185" y="196776"/>
            <a:ext cx="2715436" cy="576000"/>
          </a:xfrm>
          <a:prstGeom prst="rect">
            <a:avLst/>
          </a:prstGeom>
        </p:spPr>
      </p:pic>
      <p:sp>
        <p:nvSpPr>
          <p:cNvPr id="8" name="Прямоугольник 7" hidden="1">
            <a:extLst>
              <a:ext uri="{FF2B5EF4-FFF2-40B4-BE49-F238E27FC236}">
                <a16:creationId xmlns:a16="http://schemas.microsoft.com/office/drawing/2014/main" id="{4B84FA76-6167-4359-B823-DFC08EA9F5B1}"/>
              </a:ext>
            </a:extLst>
          </p:cNvPr>
          <p:cNvSpPr/>
          <p:nvPr userDrawn="1"/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rtl="0">
              <a:spcBef>
                <a:spcPts val="1200"/>
              </a:spcBef>
              <a:buFont typeface="Arial" panose="020B0604020202020204" pitchFamily="34" charset="0"/>
              <a:buNone/>
            </a:pPr>
            <a:endParaRPr kumimoji="0" lang="ru-RU" sz="1800" b="0" i="0" u="none" kern="1200" cap="none" spc="0" baseline="0" dirty="0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054970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391">
          <p15:clr>
            <a:srgbClr val="FBAE40"/>
          </p15:clr>
        </p15:guide>
      </p15:sldGuideLst>
    </p:ext>
  </p:extLs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Организационная структура на операционной фаз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602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Организационная структура на операционной фазе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ДУИП, ДПИ, ДУСП,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ДЭн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ДКП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81342C2-CD62-492A-9AFD-3F16DB9B8F76}"/>
              </a:ext>
            </a:extLst>
          </p:cNvPr>
          <p:cNvSpPr>
            <a:spLocks/>
          </p:cNvSpPr>
          <p:nvPr userDrawn="1"/>
        </p:nvSpPr>
        <p:spPr>
          <a:xfrm>
            <a:off x="2" y="-328200"/>
            <a:ext cx="436364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32</a:t>
            </a:r>
          </a:p>
        </p:txBody>
      </p:sp>
      <p:sp>
        <p:nvSpPr>
          <p:cNvPr id="15" name="Прямоугольник 6">
            <a:extLst>
              <a:ext uri="{FF2B5EF4-FFF2-40B4-BE49-F238E27FC236}">
                <a16:creationId xmlns:a16="http://schemas.microsoft.com/office/drawing/2014/main" id="{CAA1BDE7-8A68-44D7-89CF-1A511FA13C48}"/>
              </a:ext>
            </a:extLst>
          </p:cNvPr>
          <p:cNvSpPr>
            <a:spLocks/>
          </p:cNvSpPr>
          <p:nvPr userDrawn="1"/>
        </p:nvSpPr>
        <p:spPr>
          <a:xfrm>
            <a:off x="12327467" y="2"/>
            <a:ext cx="294640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Слайд заполняется начиная с перехода проекта на фазу «Реализация»</a:t>
            </a:r>
          </a:p>
        </p:txBody>
      </p:sp>
      <p:sp>
        <p:nvSpPr>
          <p:cNvPr id="10" name="DraftNote">
            <a:extLst>
              <a:ext uri="{FF2B5EF4-FFF2-40B4-BE49-F238E27FC236}">
                <a16:creationId xmlns:a16="http://schemas.microsoft.com/office/drawing/2014/main" id="{AEB8463B-BCDE-4FCC-96D3-85267E99A5F3}"/>
              </a:ext>
            </a:extLst>
          </p:cNvPr>
          <p:cNvSpPr/>
          <p:nvPr userDrawn="1"/>
        </p:nvSpPr>
        <p:spPr>
          <a:xfrm>
            <a:off x="-2076835" y="99757"/>
            <a:ext cx="1795849" cy="577576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ОПЦИОНАЛЬНЫЙ СЛАЙД (заполняется для проектов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green field)</a:t>
            </a:r>
            <a:endParaRPr kumimoji="0" lang="ru-RU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2676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График набора эксплуатационного персона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626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График набора эксплуатационного персонала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381000" y="6486425"/>
            <a:ext cx="8621184" cy="216000"/>
          </a:xfrm>
          <a:prstGeom prst="rect">
            <a:avLst/>
          </a:prstGeom>
          <a:noFill/>
          <a:ln>
            <a:noFill/>
          </a:ln>
        </p:spPr>
        <p:txBody>
          <a:bodyPr wrap="square" lIns="72000" tIns="72000" rIns="72000" bIns="7200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Ответственное подразделение ГО за верификацию слайда: ДУИП, ДПИ, ДУСП, </a:t>
            </a:r>
            <a:r>
              <a:rPr kumimoji="0" lang="ru-RU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ДЭн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ДКП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381342C2-CD62-492A-9AFD-3F16DB9B8F76}"/>
              </a:ext>
            </a:extLst>
          </p:cNvPr>
          <p:cNvSpPr>
            <a:spLocks/>
          </p:cNvSpPr>
          <p:nvPr userDrawn="1"/>
        </p:nvSpPr>
        <p:spPr>
          <a:xfrm>
            <a:off x="2" y="-328200"/>
            <a:ext cx="436364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33</a:t>
            </a:r>
          </a:p>
        </p:txBody>
      </p:sp>
      <p:sp>
        <p:nvSpPr>
          <p:cNvPr id="15" name="Прямоугольник 6">
            <a:extLst>
              <a:ext uri="{FF2B5EF4-FFF2-40B4-BE49-F238E27FC236}">
                <a16:creationId xmlns:a16="http://schemas.microsoft.com/office/drawing/2014/main" id="{CAA1BDE7-8A68-44D7-89CF-1A511FA13C48}"/>
              </a:ext>
            </a:extLst>
          </p:cNvPr>
          <p:cNvSpPr>
            <a:spLocks/>
          </p:cNvSpPr>
          <p:nvPr userDrawn="1"/>
        </p:nvSpPr>
        <p:spPr>
          <a:xfrm>
            <a:off x="12327467" y="2"/>
            <a:ext cx="2946400" cy="18466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ячейках таблицы приводится количество эксплуатационного персонала в соответствии со штатным расписанием в разрезе ролей распределённых по графику реализации проекта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Фаза проекта 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– указать фазу, с которой планируется привлечь сотрудника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Источник данных для формирования слайда – ПСД (ПОС)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Слайд заполняется начиная с перехода проекта на фазу «Реализация»</a:t>
            </a:r>
          </a:p>
        </p:txBody>
      </p:sp>
      <p:sp>
        <p:nvSpPr>
          <p:cNvPr id="10" name="DraftNote">
            <a:extLst>
              <a:ext uri="{FF2B5EF4-FFF2-40B4-BE49-F238E27FC236}">
                <a16:creationId xmlns:a16="http://schemas.microsoft.com/office/drawing/2014/main" id="{AEB8463B-BCDE-4FCC-96D3-85267E99A5F3}"/>
              </a:ext>
            </a:extLst>
          </p:cNvPr>
          <p:cNvSpPr/>
          <p:nvPr userDrawn="1"/>
        </p:nvSpPr>
        <p:spPr>
          <a:xfrm>
            <a:off x="-2076835" y="99757"/>
            <a:ext cx="1795849" cy="577576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ОПЦИОНАЛЬНЫЙ СЛАЙД (заполняется для проектов 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green field)</a:t>
            </a:r>
            <a:endParaRPr kumimoji="0" lang="ru-RU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238772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Фотоотчет о реализации про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650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>
            <a:spLocks/>
          </p:cNvSpPr>
          <p:nvPr userDrawn="1"/>
        </p:nvSpPr>
        <p:spPr>
          <a:xfrm>
            <a:off x="383117" y="16328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Фотоотчет о реализации проекта</a:t>
            </a:r>
          </a:p>
        </p:txBody>
      </p:sp>
      <p:sp>
        <p:nvSpPr>
          <p:cNvPr id="13" name="Номер слайда 5"/>
          <p:cNvSpPr txBox="1">
            <a:spLocks/>
          </p:cNvSpPr>
          <p:nvPr userDrawn="1"/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EBC907-F46C-43DB-891C-FAF67FA8713C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63BC408-1182-455C-8EE6-C2ED9AE19ECD}"/>
              </a:ext>
            </a:extLst>
          </p:cNvPr>
          <p:cNvSpPr>
            <a:spLocks/>
          </p:cNvSpPr>
          <p:nvPr userDrawn="1"/>
        </p:nvSpPr>
        <p:spPr>
          <a:xfrm>
            <a:off x="2" y="-328200"/>
            <a:ext cx="436364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34</a:t>
            </a:r>
          </a:p>
        </p:txBody>
      </p:sp>
      <p:sp>
        <p:nvSpPr>
          <p:cNvPr id="8" name="DraftNote">
            <a:extLst>
              <a:ext uri="{FF2B5EF4-FFF2-40B4-BE49-F238E27FC236}">
                <a16:creationId xmlns:a16="http://schemas.microsoft.com/office/drawing/2014/main" id="{0D7A0DA5-3E7D-43AF-A019-F753FA74650F}"/>
              </a:ext>
            </a:extLst>
          </p:cNvPr>
          <p:cNvSpPr/>
          <p:nvPr userDrawn="1"/>
        </p:nvSpPr>
        <p:spPr>
          <a:xfrm>
            <a:off x="-1977082" y="0"/>
            <a:ext cx="1795849" cy="341832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ОПЦИОНАЛЬНЫЙ СЛАЙД</a:t>
            </a:r>
          </a:p>
        </p:txBody>
      </p:sp>
    </p:spTree>
    <p:extLst>
      <p:ext uri="{BB962C8B-B14F-4D97-AF65-F5344CB8AC3E}">
        <p14:creationId xmlns:p14="http://schemas.microsoft.com/office/powerpoint/2010/main" val="214066952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5_Приложения для проектов МС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74" name="Слайд think-cell" r:id="rId3" imgW="270" imgH="270" progId="TCLayout.ActiveDocument.1">
                  <p:embed/>
                </p:oleObj>
              </mc:Choice>
              <mc:Fallback>
                <p:oleObj name="Слайд think-cell" r:id="rId3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8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 userDrawn="1"/>
        </p:nvSpPr>
        <p:spPr>
          <a:xfrm>
            <a:off x="0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+mn-cs"/>
              <a:sym typeface="Tahoma" panose="020B0604030504040204" pitchFamily="34" charset="0"/>
            </a:endParaRPr>
          </a:p>
        </p:txBody>
      </p:sp>
      <p:sp>
        <p:nvSpPr>
          <p:cNvPr id="19" name="DraftNote"/>
          <p:cNvSpPr/>
          <p:nvPr userDrawn="1"/>
        </p:nvSpPr>
        <p:spPr>
          <a:xfrm>
            <a:off x="-1977081" y="1"/>
            <a:ext cx="1795849" cy="780415"/>
          </a:xfrm>
          <a:prstGeom prst="homePlate">
            <a:avLst>
              <a:gd name="adj" fmla="val 16749"/>
            </a:avLst>
          </a:prstGeom>
          <a:noFill/>
          <a:ln>
            <a:solidFill>
              <a:srgbClr val="FF0000"/>
            </a:solidFill>
          </a:ln>
        </p:spPr>
        <p:txBody>
          <a:bodyPr rot="0" spcFirstLastPara="0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Разделительный слайд</a:t>
            </a:r>
          </a:p>
        </p:txBody>
      </p:sp>
      <p:pic>
        <p:nvPicPr>
          <p:cNvPr id="18" name="LogoRus_vnutr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4747" y="156968"/>
            <a:ext cx="1031543" cy="446400"/>
          </a:xfrm>
          <a:prstGeom prst="rect">
            <a:avLst/>
          </a:prstGeom>
        </p:spPr>
      </p:pic>
      <p:sp>
        <p:nvSpPr>
          <p:cNvPr id="20" name="Прямоугольник 19"/>
          <p:cNvSpPr>
            <a:spLocks/>
          </p:cNvSpPr>
          <p:nvPr userDrawn="1"/>
        </p:nvSpPr>
        <p:spPr>
          <a:xfrm>
            <a:off x="366185" y="3112294"/>
            <a:ext cx="9937751" cy="633412"/>
          </a:xfrm>
          <a:prstGeom prst="rect">
            <a:avLst/>
          </a:prstGeom>
          <a:noFill/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Приложения для проектов МСК</a:t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77C8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</a:b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77C8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47088" y="3923458"/>
            <a:ext cx="113792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Ответственные подразделения ГО за верификацию слайдов: ПТД, ДУИП,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ДМР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-1977081" y="1480550"/>
            <a:ext cx="1697681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ВСЕ СЛАЙДЫ ЯВЛЯЮТСЯ ОБЯЗАТЕЛЬНЫМИ</a:t>
            </a:r>
          </a:p>
        </p:txBody>
      </p:sp>
      <p:sp>
        <p:nvSpPr>
          <p:cNvPr id="10" name="Овал 9"/>
          <p:cNvSpPr/>
          <p:nvPr userDrawn="1"/>
        </p:nvSpPr>
        <p:spPr>
          <a:xfrm>
            <a:off x="-1977081" y="966734"/>
            <a:ext cx="480000" cy="360000"/>
          </a:xfrm>
          <a:prstGeom prst="ellipse">
            <a:avLst/>
          </a:prstGeom>
          <a:noFill/>
          <a:ln w="19050">
            <a:solidFill>
              <a:schemeClr val="tx2"/>
            </a:solidFill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EF7F1A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!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41E2BD1-1290-4498-A1D7-AB041703F05A}"/>
              </a:ext>
            </a:extLst>
          </p:cNvPr>
          <p:cNvSpPr>
            <a:spLocks/>
          </p:cNvSpPr>
          <p:nvPr userDrawn="1"/>
        </p:nvSpPr>
        <p:spPr>
          <a:xfrm>
            <a:off x="2" y="-328200"/>
            <a:ext cx="436364" cy="252000"/>
          </a:xfrm>
          <a:prstGeom prst="rect">
            <a:avLst/>
          </a:prstGeom>
          <a:solidFill>
            <a:schemeClr val="accent6"/>
          </a:solidFill>
          <a:ln w="19050">
            <a:noFill/>
          </a:ln>
        </p:spPr>
        <p:txBody>
          <a:bodyPr rot="0" spcFirstLastPara="0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381590432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1043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heme" Target="../theme/theme1.xml"/><Relationship Id="rId48" Type="http://schemas.openxmlformats.org/officeDocument/2006/relationships/image" Target="../media/image2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slideLayout" Target="../slideLayouts/slideLayout66.xml"/><Relationship Id="rId18" Type="http://schemas.openxmlformats.org/officeDocument/2006/relationships/slideLayout" Target="../slideLayouts/slideLayout71.xml"/><Relationship Id="rId26" Type="http://schemas.openxmlformats.org/officeDocument/2006/relationships/slideLayout" Target="../slideLayouts/slideLayout79.xml"/><Relationship Id="rId39" Type="http://schemas.openxmlformats.org/officeDocument/2006/relationships/slideLayout" Target="../slideLayouts/slideLayout92.xml"/><Relationship Id="rId3" Type="http://schemas.openxmlformats.org/officeDocument/2006/relationships/slideLayout" Target="../slideLayouts/slideLayout56.xml"/><Relationship Id="rId21" Type="http://schemas.openxmlformats.org/officeDocument/2006/relationships/slideLayout" Target="../slideLayouts/slideLayout74.xml"/><Relationship Id="rId34" Type="http://schemas.openxmlformats.org/officeDocument/2006/relationships/slideLayout" Target="../slideLayouts/slideLayout87.xml"/><Relationship Id="rId42" Type="http://schemas.openxmlformats.org/officeDocument/2006/relationships/vmlDrawing" Target="../drawings/vmlDrawing43.vml"/><Relationship Id="rId47" Type="http://schemas.openxmlformats.org/officeDocument/2006/relationships/image" Target="../media/image15.wmf"/><Relationship Id="rId7" Type="http://schemas.openxmlformats.org/officeDocument/2006/relationships/slideLayout" Target="../slideLayouts/slideLayout60.xml"/><Relationship Id="rId12" Type="http://schemas.openxmlformats.org/officeDocument/2006/relationships/slideLayout" Target="../slideLayouts/slideLayout65.xml"/><Relationship Id="rId17" Type="http://schemas.openxmlformats.org/officeDocument/2006/relationships/slideLayout" Target="../slideLayouts/slideLayout70.xml"/><Relationship Id="rId25" Type="http://schemas.openxmlformats.org/officeDocument/2006/relationships/slideLayout" Target="../slideLayouts/slideLayout78.xml"/><Relationship Id="rId33" Type="http://schemas.openxmlformats.org/officeDocument/2006/relationships/slideLayout" Target="../slideLayouts/slideLayout86.xml"/><Relationship Id="rId38" Type="http://schemas.openxmlformats.org/officeDocument/2006/relationships/slideLayout" Target="../slideLayouts/slideLayout91.xml"/><Relationship Id="rId46" Type="http://schemas.openxmlformats.org/officeDocument/2006/relationships/image" Target="../media/image2.wmf"/><Relationship Id="rId2" Type="http://schemas.openxmlformats.org/officeDocument/2006/relationships/slideLayout" Target="../slideLayouts/slideLayout55.xml"/><Relationship Id="rId16" Type="http://schemas.openxmlformats.org/officeDocument/2006/relationships/slideLayout" Target="../slideLayouts/slideLayout69.xml"/><Relationship Id="rId20" Type="http://schemas.openxmlformats.org/officeDocument/2006/relationships/slideLayout" Target="../slideLayouts/slideLayout73.xml"/><Relationship Id="rId29" Type="http://schemas.openxmlformats.org/officeDocument/2006/relationships/slideLayout" Target="../slideLayouts/slideLayout82.xml"/><Relationship Id="rId41" Type="http://schemas.openxmlformats.org/officeDocument/2006/relationships/theme" Target="../theme/theme3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24" Type="http://schemas.openxmlformats.org/officeDocument/2006/relationships/slideLayout" Target="../slideLayouts/slideLayout77.xml"/><Relationship Id="rId32" Type="http://schemas.openxmlformats.org/officeDocument/2006/relationships/slideLayout" Target="../slideLayouts/slideLayout85.xml"/><Relationship Id="rId37" Type="http://schemas.openxmlformats.org/officeDocument/2006/relationships/slideLayout" Target="../slideLayouts/slideLayout90.xml"/><Relationship Id="rId40" Type="http://schemas.openxmlformats.org/officeDocument/2006/relationships/slideLayout" Target="../slideLayouts/slideLayout93.xml"/><Relationship Id="rId45" Type="http://schemas.openxmlformats.org/officeDocument/2006/relationships/image" Target="../media/image1.emf"/><Relationship Id="rId5" Type="http://schemas.openxmlformats.org/officeDocument/2006/relationships/slideLayout" Target="../slideLayouts/slideLayout58.xml"/><Relationship Id="rId15" Type="http://schemas.openxmlformats.org/officeDocument/2006/relationships/slideLayout" Target="../slideLayouts/slideLayout68.xml"/><Relationship Id="rId23" Type="http://schemas.openxmlformats.org/officeDocument/2006/relationships/slideLayout" Target="../slideLayouts/slideLayout76.xml"/><Relationship Id="rId28" Type="http://schemas.openxmlformats.org/officeDocument/2006/relationships/slideLayout" Target="../slideLayouts/slideLayout81.xml"/><Relationship Id="rId36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63.xml"/><Relationship Id="rId19" Type="http://schemas.openxmlformats.org/officeDocument/2006/relationships/slideLayout" Target="../slideLayouts/slideLayout72.xml"/><Relationship Id="rId31" Type="http://schemas.openxmlformats.org/officeDocument/2006/relationships/slideLayout" Target="../slideLayouts/slideLayout84.xml"/><Relationship Id="rId44" Type="http://schemas.openxmlformats.org/officeDocument/2006/relationships/oleObject" Target="../embeddings/oleObject43.bin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slideLayout" Target="../slideLayouts/slideLayout67.xml"/><Relationship Id="rId22" Type="http://schemas.openxmlformats.org/officeDocument/2006/relationships/slideLayout" Target="../slideLayouts/slideLayout75.xml"/><Relationship Id="rId27" Type="http://schemas.openxmlformats.org/officeDocument/2006/relationships/slideLayout" Target="../slideLayouts/slideLayout80.xml"/><Relationship Id="rId30" Type="http://schemas.openxmlformats.org/officeDocument/2006/relationships/slideLayout" Target="../slideLayouts/slideLayout83.xml"/><Relationship Id="rId35" Type="http://schemas.openxmlformats.org/officeDocument/2006/relationships/slideLayout" Target="../slideLayouts/slideLayout88.xml"/><Relationship Id="rId43" Type="http://schemas.openxmlformats.org/officeDocument/2006/relationships/tags" Target="../tags/tag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520459939"/>
              </p:ext>
            </p:extLst>
          </p:nvPr>
        </p:nvGraphicFramePr>
        <p:xfrm>
          <a:off x="2119" y="1591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6" name="think-cell Slide" r:id="rId46" imgW="270" imgH="270" progId="TCLayout.ActiveDocument.1">
                  <p:embed/>
                </p:oleObj>
              </mc:Choice>
              <mc:Fallback>
                <p:oleObj name="think-cell Slide" r:id="rId46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7"/>
                      <a:stretch>
                        <a:fillRect/>
                      </a:stretch>
                    </p:blipFill>
                    <p:spPr>
                      <a:xfrm>
                        <a:off x="2119" y="1591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 hidden="1"/>
          <p:cNvSpPr/>
          <p:nvPr userDrawn="1">
            <p:custDataLst>
              <p:tags r:id="rId45"/>
            </p:custDataLst>
          </p:nvPr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2400" b="0" i="0" baseline="0" dirty="0" err="1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  <a:sym typeface="Tahoma" panose="020B0604030504040204" pitchFamily="34" charset="0"/>
            </a:endParaRPr>
          </a:p>
        </p:txBody>
      </p:sp>
      <p:sp>
        <p:nvSpPr>
          <p:cNvPr id="3" name="Прямоугольник 2" hidden="1"/>
          <p:cNvSpPr/>
          <p:nvPr userDrawn="1"/>
        </p:nvSpPr>
        <p:spPr>
          <a:xfrm>
            <a:off x="1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rtlCol="0" anchor="ctr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2400" b="0" i="0" baseline="0" dirty="0" err="1">
              <a:solidFill>
                <a:schemeClr val="bg1"/>
              </a:solidFill>
              <a:latin typeface="Tahoma" panose="020B0604030504040204" pitchFamily="34" charset="0"/>
              <a:ea typeface="+mj-ea"/>
              <a:cs typeface="+mj-cs"/>
              <a:sym typeface="Tahoma" panose="020B060403050404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3118" y="163284"/>
            <a:ext cx="9937751" cy="63341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376587" y="6549157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E7EDDEF7-4D45-49A0-8BE1-BFE95F4A2986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35" name="Прямая соединительная линия 34" hidden="1"/>
          <p:cNvCxnSpPr/>
          <p:nvPr/>
        </p:nvCxnSpPr>
        <p:spPr>
          <a:xfrm>
            <a:off x="383117" y="882086"/>
            <a:ext cx="11424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m_taina_rus" hidden="1"/>
          <p:cNvSpPr txBox="1"/>
          <p:nvPr/>
        </p:nvSpPr>
        <p:spPr>
          <a:xfrm>
            <a:off x="10613740" y="711347"/>
            <a:ext cx="894476" cy="1123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ru-RU" sz="730" dirty="0">
                <a:solidFill>
                  <a:srgbClr val="5B5B5B"/>
                </a:solidFill>
              </a:rPr>
              <a:t>Коммерческая тайна</a:t>
            </a:r>
          </a:p>
        </p:txBody>
      </p:sp>
      <p:sp>
        <p:nvSpPr>
          <p:cNvPr id="32" name="com_taina1_rus" hidden="1"/>
          <p:cNvSpPr txBox="1"/>
          <p:nvPr/>
        </p:nvSpPr>
        <p:spPr>
          <a:xfrm>
            <a:off x="10553651" y="711347"/>
            <a:ext cx="974626" cy="1123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ru-RU" sz="730" dirty="0">
                <a:solidFill>
                  <a:srgbClr val="5B5B5B"/>
                </a:solidFill>
              </a:rPr>
              <a:t>Коммерческая тайна 1</a:t>
            </a:r>
          </a:p>
        </p:txBody>
      </p:sp>
      <p:pic>
        <p:nvPicPr>
          <p:cNvPr id="56" name="LogoEng_vnutr" hidden="1"/>
          <p:cNvPicPr>
            <a:picLocks noChangeAspect="1"/>
          </p:cNvPicPr>
          <p:nvPr/>
        </p:nvPicPr>
        <p:blipFill>
          <a:blip r:embed="rId4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4517" y="156968"/>
            <a:ext cx="932003" cy="446400"/>
          </a:xfrm>
          <a:prstGeom prst="rect">
            <a:avLst/>
          </a:prstGeom>
        </p:spPr>
      </p:pic>
      <p:grpSp>
        <p:nvGrpSpPr>
          <p:cNvPr id="18" name="Indicators 3" hidden="1"/>
          <p:cNvGrpSpPr>
            <a:grpSpLocks noChangeAspect="1"/>
          </p:cNvGrpSpPr>
          <p:nvPr userDrawn="1"/>
        </p:nvGrpSpPr>
        <p:grpSpPr>
          <a:xfrm>
            <a:off x="12361333" y="0"/>
            <a:ext cx="390144" cy="292608"/>
            <a:chOff x="2854551" y="2971800"/>
            <a:chExt cx="312621" cy="312622"/>
          </a:xfrm>
        </p:grpSpPr>
        <p:sp>
          <p:nvSpPr>
            <p:cNvPr id="19" name="Check Bg [0]" hidden="1"/>
            <p:cNvSpPr>
              <a:spLocks noChangeAspect="1"/>
            </p:cNvSpPr>
            <p:nvPr/>
          </p:nvSpPr>
          <p:spPr>
            <a:xfrm>
              <a:off x="2854551" y="2971800"/>
              <a:ext cx="312621" cy="312622"/>
            </a:xfrm>
            <a:prstGeom prst="ellipse">
              <a:avLst/>
            </a:prstGeom>
            <a:solidFill>
              <a:srgbClr val="68A49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0" name="Check Icon [0]" hidden="1"/>
            <p:cNvSpPr>
              <a:spLocks noChangeAspect="1"/>
            </p:cNvSpPr>
            <p:nvPr/>
          </p:nvSpPr>
          <p:spPr bwMode="auto">
            <a:xfrm>
              <a:off x="2916233" y="3048000"/>
              <a:ext cx="189258" cy="173318"/>
            </a:xfrm>
            <a:custGeom>
              <a:avLst/>
              <a:gdLst>
                <a:gd name="T0" fmla="*/ 75 w 235"/>
                <a:gd name="T1" fmla="*/ 141 h 178"/>
                <a:gd name="T2" fmla="*/ 19 w 235"/>
                <a:gd name="T3" fmla="*/ 85 h 178"/>
                <a:gd name="T4" fmla="*/ 0 w 235"/>
                <a:gd name="T5" fmla="*/ 104 h 178"/>
                <a:gd name="T6" fmla="*/ 75 w 235"/>
                <a:gd name="T7" fmla="*/ 178 h 178"/>
                <a:gd name="T8" fmla="*/ 235 w 235"/>
                <a:gd name="T9" fmla="*/ 18 h 178"/>
                <a:gd name="T10" fmla="*/ 216 w 235"/>
                <a:gd name="T11" fmla="*/ 0 h 178"/>
                <a:gd name="T12" fmla="*/ 75 w 235"/>
                <a:gd name="T13" fmla="*/ 14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5" h="178">
                  <a:moveTo>
                    <a:pt x="75" y="141"/>
                  </a:moveTo>
                  <a:lnTo>
                    <a:pt x="19" y="85"/>
                  </a:lnTo>
                  <a:lnTo>
                    <a:pt x="0" y="104"/>
                  </a:lnTo>
                  <a:lnTo>
                    <a:pt x="75" y="178"/>
                  </a:lnTo>
                  <a:lnTo>
                    <a:pt x="235" y="18"/>
                  </a:lnTo>
                  <a:lnTo>
                    <a:pt x="216" y="0"/>
                  </a:lnTo>
                  <a:lnTo>
                    <a:pt x="75" y="141"/>
                  </a:ln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800"/>
            </a:p>
          </p:txBody>
        </p:sp>
        <p:sp>
          <p:nvSpPr>
            <p:cNvPr id="21" name="Warning Bg [1]" hidden="1"/>
            <p:cNvSpPr>
              <a:spLocks noChangeAspect="1"/>
            </p:cNvSpPr>
            <p:nvPr/>
          </p:nvSpPr>
          <p:spPr>
            <a:xfrm>
              <a:off x="2854551" y="2971800"/>
              <a:ext cx="312621" cy="312622"/>
            </a:xfrm>
            <a:prstGeom prst="ellipse">
              <a:avLst/>
            </a:prstGeom>
            <a:solidFill>
              <a:srgbClr val="EAC28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3" name="Warning Icon [1]" hidden="1"/>
            <p:cNvSpPr>
              <a:spLocks noChangeAspect="1"/>
            </p:cNvSpPr>
            <p:nvPr/>
          </p:nvSpPr>
          <p:spPr>
            <a:xfrm>
              <a:off x="2988002" y="3032566"/>
              <a:ext cx="45719" cy="191089"/>
            </a:xfrm>
            <a:custGeom>
              <a:avLst/>
              <a:gdLst>
                <a:gd name="connsiteX0" fmla="*/ 0 w 45719"/>
                <a:gd name="connsiteY0" fmla="*/ 145370 h 191089"/>
                <a:gd name="connsiteX1" fmla="*/ 45719 w 45719"/>
                <a:gd name="connsiteY1" fmla="*/ 145370 h 191089"/>
                <a:gd name="connsiteX2" fmla="*/ 45719 w 45719"/>
                <a:gd name="connsiteY2" fmla="*/ 191089 h 191089"/>
                <a:gd name="connsiteX3" fmla="*/ 0 w 45719"/>
                <a:gd name="connsiteY3" fmla="*/ 191089 h 191089"/>
                <a:gd name="connsiteX4" fmla="*/ 0 w 45719"/>
                <a:gd name="connsiteY4" fmla="*/ 0 h 191089"/>
                <a:gd name="connsiteX5" fmla="*/ 45719 w 45719"/>
                <a:gd name="connsiteY5" fmla="*/ 0 h 191089"/>
                <a:gd name="connsiteX6" fmla="*/ 45719 w 45719"/>
                <a:gd name="connsiteY6" fmla="*/ 100038 h 191089"/>
                <a:gd name="connsiteX7" fmla="*/ 0 w 45719"/>
                <a:gd name="connsiteY7" fmla="*/ 100038 h 191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719" h="191089">
                  <a:moveTo>
                    <a:pt x="0" y="145370"/>
                  </a:moveTo>
                  <a:lnTo>
                    <a:pt x="45719" y="145370"/>
                  </a:lnTo>
                  <a:lnTo>
                    <a:pt x="45719" y="191089"/>
                  </a:lnTo>
                  <a:lnTo>
                    <a:pt x="0" y="19108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100038"/>
                  </a:lnTo>
                  <a:lnTo>
                    <a:pt x="0" y="100038"/>
                  </a:lnTo>
                  <a:close/>
                </a:path>
              </a:pathLst>
            </a:custGeom>
            <a:solidFill>
              <a:srgbClr val="505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800"/>
            </a:p>
          </p:txBody>
        </p:sp>
        <p:sp>
          <p:nvSpPr>
            <p:cNvPr id="24" name="Error Bg [2]" hidden="1"/>
            <p:cNvSpPr>
              <a:spLocks noChangeAspect="1"/>
            </p:cNvSpPr>
            <p:nvPr/>
          </p:nvSpPr>
          <p:spPr>
            <a:xfrm>
              <a:off x="2854551" y="2971800"/>
              <a:ext cx="312621" cy="312622"/>
            </a:xfrm>
            <a:prstGeom prst="ellipse">
              <a:avLst/>
            </a:prstGeom>
            <a:solidFill>
              <a:srgbClr val="D6553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25" name="Error Icon [2]" hidden="1"/>
            <p:cNvSpPr>
              <a:spLocks noChangeAspect="1"/>
            </p:cNvSpPr>
            <p:nvPr/>
          </p:nvSpPr>
          <p:spPr>
            <a:xfrm rot="2700000">
              <a:off x="2913895" y="3031146"/>
              <a:ext cx="193931" cy="193930"/>
            </a:xfrm>
            <a:custGeom>
              <a:avLst/>
              <a:gdLst>
                <a:gd name="connsiteX0" fmla="*/ 0 w 193931"/>
                <a:gd name="connsiteY0" fmla="*/ 74105 h 193930"/>
                <a:gd name="connsiteX1" fmla="*/ 74106 w 193931"/>
                <a:gd name="connsiteY1" fmla="*/ 74105 h 193930"/>
                <a:gd name="connsiteX2" fmla="*/ 74106 w 193931"/>
                <a:gd name="connsiteY2" fmla="*/ 0 h 193930"/>
                <a:gd name="connsiteX3" fmla="*/ 119825 w 193931"/>
                <a:gd name="connsiteY3" fmla="*/ 0 h 193930"/>
                <a:gd name="connsiteX4" fmla="*/ 119825 w 193931"/>
                <a:gd name="connsiteY4" fmla="*/ 74105 h 193930"/>
                <a:gd name="connsiteX5" fmla="*/ 193931 w 193931"/>
                <a:gd name="connsiteY5" fmla="*/ 74105 h 193930"/>
                <a:gd name="connsiteX6" fmla="*/ 193931 w 193931"/>
                <a:gd name="connsiteY6" fmla="*/ 119825 h 193930"/>
                <a:gd name="connsiteX7" fmla="*/ 119825 w 193931"/>
                <a:gd name="connsiteY7" fmla="*/ 119825 h 193930"/>
                <a:gd name="connsiteX8" fmla="*/ 119825 w 193931"/>
                <a:gd name="connsiteY8" fmla="*/ 193930 h 193930"/>
                <a:gd name="connsiteX9" fmla="*/ 74106 w 193931"/>
                <a:gd name="connsiteY9" fmla="*/ 193930 h 193930"/>
                <a:gd name="connsiteX10" fmla="*/ 74106 w 193931"/>
                <a:gd name="connsiteY10" fmla="*/ 119825 h 193930"/>
                <a:gd name="connsiteX11" fmla="*/ 0 w 193931"/>
                <a:gd name="connsiteY11" fmla="*/ 119825 h 19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931" h="193930">
                  <a:moveTo>
                    <a:pt x="0" y="74105"/>
                  </a:moveTo>
                  <a:lnTo>
                    <a:pt x="74106" y="74105"/>
                  </a:lnTo>
                  <a:lnTo>
                    <a:pt x="74106" y="0"/>
                  </a:lnTo>
                  <a:lnTo>
                    <a:pt x="119825" y="0"/>
                  </a:lnTo>
                  <a:lnTo>
                    <a:pt x="119825" y="74105"/>
                  </a:lnTo>
                  <a:lnTo>
                    <a:pt x="193931" y="74105"/>
                  </a:lnTo>
                  <a:lnTo>
                    <a:pt x="193931" y="119825"/>
                  </a:lnTo>
                  <a:lnTo>
                    <a:pt x="119825" y="119825"/>
                  </a:lnTo>
                  <a:lnTo>
                    <a:pt x="119825" y="193930"/>
                  </a:lnTo>
                  <a:lnTo>
                    <a:pt x="74106" y="193930"/>
                  </a:lnTo>
                  <a:lnTo>
                    <a:pt x="74106" y="119825"/>
                  </a:lnTo>
                  <a:lnTo>
                    <a:pt x="0" y="119825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800"/>
            </a:p>
          </p:txBody>
        </p:sp>
      </p:grpSp>
      <p:sp>
        <p:nvSpPr>
          <p:cNvPr id="27" name="Полилиния: фигура 26">
            <a:extLst>
              <a:ext uri="{FF2B5EF4-FFF2-40B4-BE49-F238E27FC236}">
                <a16:creationId xmlns:a16="http://schemas.microsoft.com/office/drawing/2014/main" id="{994B514A-05C9-4332-9A3E-176F1FB2EAD1}"/>
              </a:ext>
            </a:extLst>
          </p:cNvPr>
          <p:cNvSpPr/>
          <p:nvPr/>
        </p:nvSpPr>
        <p:spPr>
          <a:xfrm>
            <a:off x="11376587" y="340094"/>
            <a:ext cx="430448" cy="288282"/>
          </a:xfrm>
          <a:custGeom>
            <a:avLst/>
            <a:gdLst>
              <a:gd name="connsiteX0" fmla="*/ 430137 w 645042"/>
              <a:gd name="connsiteY0" fmla="*/ 686 h 432000"/>
              <a:gd name="connsiteX1" fmla="*/ 430137 w 645042"/>
              <a:gd name="connsiteY1" fmla="*/ 146408 h 432000"/>
              <a:gd name="connsiteX2" fmla="*/ 214957 w 645042"/>
              <a:gd name="connsiteY2" fmla="*/ 686 h 432000"/>
              <a:gd name="connsiteX3" fmla="*/ 63445 w 645042"/>
              <a:gd name="connsiteY3" fmla="*/ 63947 h 432000"/>
              <a:gd name="connsiteX4" fmla="*/ 686 w 645042"/>
              <a:gd name="connsiteY4" fmla="*/ 216672 h 432000"/>
              <a:gd name="connsiteX5" fmla="*/ 63445 w 645042"/>
              <a:gd name="connsiteY5" fmla="*/ 369398 h 432000"/>
              <a:gd name="connsiteX6" fmla="*/ 214957 w 645042"/>
              <a:gd name="connsiteY6" fmla="*/ 432657 h 432000"/>
              <a:gd name="connsiteX7" fmla="*/ 214957 w 645042"/>
              <a:gd name="connsiteY7" fmla="*/ 286936 h 432000"/>
              <a:gd name="connsiteX8" fmla="*/ 430137 w 645042"/>
              <a:gd name="connsiteY8" fmla="*/ 432657 h 432000"/>
              <a:gd name="connsiteX9" fmla="*/ 512134 w 645042"/>
              <a:gd name="connsiteY9" fmla="*/ 416217 h 432000"/>
              <a:gd name="connsiteX10" fmla="*/ 581648 w 645042"/>
              <a:gd name="connsiteY10" fmla="*/ 369398 h 432000"/>
              <a:gd name="connsiteX11" fmla="*/ 628097 w 645042"/>
              <a:gd name="connsiteY11" fmla="*/ 299326 h 432000"/>
              <a:gd name="connsiteX12" fmla="*/ 644406 w 645042"/>
              <a:gd name="connsiteY12" fmla="*/ 216672 h 432000"/>
              <a:gd name="connsiteX13" fmla="*/ 628097 w 645042"/>
              <a:gd name="connsiteY13" fmla="*/ 134018 h 432000"/>
              <a:gd name="connsiteX14" fmla="*/ 581648 w 645042"/>
              <a:gd name="connsiteY14" fmla="*/ 63947 h 432000"/>
              <a:gd name="connsiteX15" fmla="*/ 512134 w 645042"/>
              <a:gd name="connsiteY15" fmla="*/ 17127 h 432000"/>
              <a:gd name="connsiteX16" fmla="*/ 430137 w 645042"/>
              <a:gd name="connsiteY16" fmla="*/ 686 h 432000"/>
              <a:gd name="connsiteX17" fmla="*/ 430137 w 645042"/>
              <a:gd name="connsiteY17" fmla="*/ 686 h 432000"/>
              <a:gd name="connsiteX18" fmla="*/ 168890 w 645042"/>
              <a:gd name="connsiteY18" fmla="*/ 379959 h 432000"/>
              <a:gd name="connsiteX19" fmla="*/ 80461 w 645042"/>
              <a:gd name="connsiteY19" fmla="*/ 319032 h 432000"/>
              <a:gd name="connsiteX20" fmla="*/ 46387 w 645042"/>
              <a:gd name="connsiteY20" fmla="*/ 216672 h 432000"/>
              <a:gd name="connsiteX21" fmla="*/ 80461 w 645042"/>
              <a:gd name="connsiteY21" fmla="*/ 114311 h 432000"/>
              <a:gd name="connsiteX22" fmla="*/ 168890 w 645042"/>
              <a:gd name="connsiteY22" fmla="*/ 53384 h 432000"/>
              <a:gd name="connsiteX23" fmla="*/ 168890 w 645042"/>
              <a:gd name="connsiteY23" fmla="*/ 379959 h 432000"/>
              <a:gd name="connsiteX24" fmla="*/ 214351 w 645042"/>
              <a:gd name="connsiteY24" fmla="*/ 231030 h 432000"/>
              <a:gd name="connsiteX25" fmla="*/ 214351 w 645042"/>
              <a:gd name="connsiteY25" fmla="*/ 56592 h 432000"/>
              <a:gd name="connsiteX26" fmla="*/ 429530 w 645042"/>
              <a:gd name="connsiteY26" fmla="*/ 202314 h 432000"/>
              <a:gd name="connsiteX27" fmla="*/ 429530 w 645042"/>
              <a:gd name="connsiteY27" fmla="*/ 376751 h 432000"/>
              <a:gd name="connsiteX28" fmla="*/ 214351 w 645042"/>
              <a:gd name="connsiteY28" fmla="*/ 231030 h 432000"/>
              <a:gd name="connsiteX29" fmla="*/ 549698 w 645042"/>
              <a:gd name="connsiteY29" fmla="*/ 336732 h 432000"/>
              <a:gd name="connsiteX30" fmla="*/ 476204 w 645042"/>
              <a:gd name="connsiteY30" fmla="*/ 380112 h 432000"/>
              <a:gd name="connsiteX31" fmla="*/ 476204 w 645042"/>
              <a:gd name="connsiteY31" fmla="*/ 53384 h 432000"/>
              <a:gd name="connsiteX32" fmla="*/ 550949 w 645042"/>
              <a:gd name="connsiteY32" fmla="*/ 97735 h 432000"/>
              <a:gd name="connsiteX33" fmla="*/ 593803 w 645042"/>
              <a:gd name="connsiteY33" fmla="*/ 173750 h 432000"/>
              <a:gd name="connsiteX34" fmla="*/ 593344 w 645042"/>
              <a:gd name="connsiteY34" fmla="*/ 261179 h 432000"/>
              <a:gd name="connsiteX35" fmla="*/ 549698 w 645042"/>
              <a:gd name="connsiteY35" fmla="*/ 336732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45042" h="432000">
                <a:moveTo>
                  <a:pt x="430137" y="686"/>
                </a:moveTo>
                <a:lnTo>
                  <a:pt x="430137" y="146408"/>
                </a:lnTo>
                <a:lnTo>
                  <a:pt x="214957" y="686"/>
                </a:lnTo>
                <a:cubicBezTo>
                  <a:pt x="158129" y="686"/>
                  <a:pt x="103628" y="23442"/>
                  <a:pt x="63445" y="63947"/>
                </a:cubicBezTo>
                <a:cubicBezTo>
                  <a:pt x="23261" y="104452"/>
                  <a:pt x="686" y="159389"/>
                  <a:pt x="686" y="216672"/>
                </a:cubicBezTo>
                <a:cubicBezTo>
                  <a:pt x="686" y="273955"/>
                  <a:pt x="23261" y="328891"/>
                  <a:pt x="63445" y="369398"/>
                </a:cubicBezTo>
                <a:cubicBezTo>
                  <a:pt x="103628" y="409903"/>
                  <a:pt x="158129" y="432657"/>
                  <a:pt x="214957" y="432657"/>
                </a:cubicBezTo>
                <a:lnTo>
                  <a:pt x="214957" y="286936"/>
                </a:lnTo>
                <a:lnTo>
                  <a:pt x="430137" y="432657"/>
                </a:lnTo>
                <a:cubicBezTo>
                  <a:pt x="458276" y="432657"/>
                  <a:pt x="486137" y="427070"/>
                  <a:pt x="512134" y="416217"/>
                </a:cubicBezTo>
                <a:cubicBezTo>
                  <a:pt x="538131" y="405364"/>
                  <a:pt x="561752" y="389454"/>
                  <a:pt x="581648" y="369398"/>
                </a:cubicBezTo>
                <a:cubicBezTo>
                  <a:pt x="601547" y="349340"/>
                  <a:pt x="617329" y="325530"/>
                  <a:pt x="628097" y="299326"/>
                </a:cubicBezTo>
                <a:cubicBezTo>
                  <a:pt x="638864" y="273122"/>
                  <a:pt x="644406" y="245036"/>
                  <a:pt x="644406" y="216672"/>
                </a:cubicBezTo>
                <a:cubicBezTo>
                  <a:pt x="644406" y="188309"/>
                  <a:pt x="638864" y="160223"/>
                  <a:pt x="628097" y="134018"/>
                </a:cubicBezTo>
                <a:cubicBezTo>
                  <a:pt x="617329" y="107813"/>
                  <a:pt x="601547" y="84003"/>
                  <a:pt x="581648" y="63947"/>
                </a:cubicBezTo>
                <a:cubicBezTo>
                  <a:pt x="561752" y="43891"/>
                  <a:pt x="538131" y="27982"/>
                  <a:pt x="512134" y="17127"/>
                </a:cubicBezTo>
                <a:cubicBezTo>
                  <a:pt x="486137" y="6273"/>
                  <a:pt x="458276" y="686"/>
                  <a:pt x="430137" y="686"/>
                </a:cubicBezTo>
                <a:lnTo>
                  <a:pt x="430137" y="686"/>
                </a:lnTo>
                <a:close/>
                <a:moveTo>
                  <a:pt x="168890" y="379959"/>
                </a:moveTo>
                <a:cubicBezTo>
                  <a:pt x="133620" y="369895"/>
                  <a:pt x="102572" y="348505"/>
                  <a:pt x="80461" y="319032"/>
                </a:cubicBezTo>
                <a:cubicBezTo>
                  <a:pt x="58351" y="289562"/>
                  <a:pt x="46387" y="253622"/>
                  <a:pt x="46387" y="216672"/>
                </a:cubicBezTo>
                <a:cubicBezTo>
                  <a:pt x="46387" y="179722"/>
                  <a:pt x="58351" y="143782"/>
                  <a:pt x="80461" y="114311"/>
                </a:cubicBezTo>
                <a:cubicBezTo>
                  <a:pt x="102572" y="84840"/>
                  <a:pt x="133620" y="63448"/>
                  <a:pt x="168890" y="53384"/>
                </a:cubicBezTo>
                <a:lnTo>
                  <a:pt x="168890" y="379959"/>
                </a:lnTo>
                <a:close/>
                <a:moveTo>
                  <a:pt x="214351" y="231030"/>
                </a:moveTo>
                <a:lnTo>
                  <a:pt x="214351" y="56592"/>
                </a:lnTo>
                <a:lnTo>
                  <a:pt x="429530" y="202314"/>
                </a:lnTo>
                <a:lnTo>
                  <a:pt x="429530" y="376751"/>
                </a:lnTo>
                <a:lnTo>
                  <a:pt x="214351" y="231030"/>
                </a:lnTo>
                <a:close/>
                <a:moveTo>
                  <a:pt x="549698" y="336732"/>
                </a:moveTo>
                <a:cubicBezTo>
                  <a:pt x="529340" y="357364"/>
                  <a:pt x="504015" y="372313"/>
                  <a:pt x="476204" y="380112"/>
                </a:cubicBezTo>
                <a:lnTo>
                  <a:pt x="476204" y="53384"/>
                </a:lnTo>
                <a:cubicBezTo>
                  <a:pt x="504539" y="61320"/>
                  <a:pt x="530314" y="76614"/>
                  <a:pt x="550949" y="97735"/>
                </a:cubicBezTo>
                <a:cubicBezTo>
                  <a:pt x="571588" y="118858"/>
                  <a:pt x="586364" y="145069"/>
                  <a:pt x="593803" y="173750"/>
                </a:cubicBezTo>
                <a:cubicBezTo>
                  <a:pt x="601242" y="202431"/>
                  <a:pt x="601085" y="232578"/>
                  <a:pt x="593344" y="261179"/>
                </a:cubicBezTo>
                <a:cubicBezTo>
                  <a:pt x="585604" y="289779"/>
                  <a:pt x="570555" y="315830"/>
                  <a:pt x="549698" y="336732"/>
                </a:cubicBezTo>
                <a:close/>
              </a:path>
            </a:pathLst>
          </a:custGeom>
          <a:solidFill>
            <a:srgbClr val="0080C8"/>
          </a:solidFill>
          <a:ln w="2946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  <p:cxnSp>
        <p:nvCxnSpPr>
          <p:cNvPr id="26" name="Прямая соединительная линия 25">
            <a:extLst>
              <a:ext uri="{FF2B5EF4-FFF2-40B4-BE49-F238E27FC236}">
                <a16:creationId xmlns:a16="http://schemas.microsoft.com/office/drawing/2014/main" id="{B1834FAD-142E-4AAF-BF71-0DF29DB949F3}"/>
              </a:ext>
            </a:extLst>
          </p:cNvPr>
          <p:cNvCxnSpPr>
            <a:cxnSpLocks/>
          </p:cNvCxnSpPr>
          <p:nvPr userDrawn="1"/>
        </p:nvCxnSpPr>
        <p:spPr>
          <a:xfrm>
            <a:off x="366713" y="901136"/>
            <a:ext cx="11458575" cy="0"/>
          </a:xfrm>
          <a:prstGeom prst="line">
            <a:avLst/>
          </a:prstGeom>
          <a:ln w="15875">
            <a:solidFill>
              <a:schemeClr val="tx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697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58" r:id="rId2"/>
    <p:sldLayoutId id="2147483859" r:id="rId3"/>
    <p:sldLayoutId id="2147483860" r:id="rId4"/>
    <p:sldLayoutId id="2147483865" r:id="rId5"/>
    <p:sldLayoutId id="2147483861" r:id="rId6"/>
    <p:sldLayoutId id="2147483862" r:id="rId7"/>
    <p:sldLayoutId id="2147483863" r:id="rId8"/>
    <p:sldLayoutId id="2147483864" r:id="rId9"/>
    <p:sldLayoutId id="2147483857" r:id="rId10"/>
    <p:sldLayoutId id="2147483818" r:id="rId11"/>
    <p:sldLayoutId id="2147483820" r:id="rId12"/>
    <p:sldLayoutId id="2147483821" r:id="rId13"/>
    <p:sldLayoutId id="2147483822" r:id="rId14"/>
    <p:sldLayoutId id="2147483823" r:id="rId15"/>
    <p:sldLayoutId id="2147483824" r:id="rId16"/>
    <p:sldLayoutId id="2147483825" r:id="rId17"/>
    <p:sldLayoutId id="2147483826" r:id="rId18"/>
    <p:sldLayoutId id="2147483827" r:id="rId19"/>
    <p:sldLayoutId id="2147483828" r:id="rId20"/>
    <p:sldLayoutId id="2147483829" r:id="rId21"/>
    <p:sldLayoutId id="2147483830" r:id="rId22"/>
    <p:sldLayoutId id="2147483831" r:id="rId23"/>
    <p:sldLayoutId id="2147483832" r:id="rId24"/>
    <p:sldLayoutId id="2147483833" r:id="rId25"/>
    <p:sldLayoutId id="2147483834" r:id="rId26"/>
    <p:sldLayoutId id="2147483835" r:id="rId27"/>
    <p:sldLayoutId id="2147483836" r:id="rId28"/>
    <p:sldLayoutId id="2147483837" r:id="rId29"/>
    <p:sldLayoutId id="2147483838" r:id="rId30"/>
    <p:sldLayoutId id="2147483839" r:id="rId31"/>
    <p:sldLayoutId id="2147483840" r:id="rId32"/>
    <p:sldLayoutId id="2147483841" r:id="rId33"/>
    <p:sldLayoutId id="2147483842" r:id="rId34"/>
    <p:sldLayoutId id="2147483843" r:id="rId35"/>
    <p:sldLayoutId id="2147483844" r:id="rId36"/>
    <p:sldLayoutId id="2147483845" r:id="rId37"/>
    <p:sldLayoutId id="2147483846" r:id="rId38"/>
    <p:sldLayoutId id="2147483847" r:id="rId39"/>
    <p:sldLayoutId id="2147483848" r:id="rId40"/>
    <p:sldLayoutId id="2147483849" r:id="rId41"/>
    <p:sldLayoutId id="2147483856" r:id="rId4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spcBef>
          <a:spcPts val="1200"/>
        </a:spcBef>
        <a:buClr>
          <a:schemeClr val="accent2"/>
        </a:buClr>
        <a:buFont typeface="Tahoma" panose="020B0604030504040204" pitchFamily="34" charset="0"/>
        <a:buChar char="●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5600" indent="-174625" algn="l" defTabSz="914400" rtl="0" eaLnBrk="1" latinLnBrk="0" hangingPunct="1">
        <a:spcBef>
          <a:spcPts val="600"/>
        </a:spcBef>
        <a:buClr>
          <a:schemeClr val="accent6"/>
        </a:buClr>
        <a:buFont typeface="Tahoma" panose="020B0604030504040204" pitchFamily="34" charset="0"/>
        <a:buChar char="●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5">
          <p15:clr>
            <a:srgbClr val="F26B43"/>
          </p15:clr>
        </p15:guide>
        <p15:guide id="2" pos="231">
          <p15:clr>
            <a:srgbClr val="F26B43"/>
          </p15:clr>
        </p15:guide>
        <p15:guide id="3" pos="7449">
          <p15:clr>
            <a:srgbClr val="F26B43"/>
          </p15:clr>
        </p15:guide>
        <p15:guide id="5" orient="horz" pos="3974">
          <p15:clr>
            <a:srgbClr val="F26B43"/>
          </p15:clr>
        </p15:guide>
        <p15:guide id="6" orient="horz" pos="4222">
          <p15:clr>
            <a:srgbClr val="F26B43"/>
          </p15:clr>
        </p15:guide>
        <p15:guide id="7" orient="horz" pos="754">
          <p15:clr>
            <a:srgbClr val="F26B43"/>
          </p15:clr>
        </p15:guide>
        <p15:guide id="8" orient="horz" pos="503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48782-AD2C-4C88-A1C5-0772CA9EAA0A}" type="datetimeFigureOut">
              <a:rPr lang="ru-RU" smtClean="0"/>
              <a:t>13.03.2025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03688-D27A-4422-9B33-283C0C808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677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 userDrawn="1">
            <p:extLst/>
          </p:nvPr>
        </p:nvGraphicFramePr>
        <p:xfrm>
          <a:off x="2118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14" name="Слайд think-cell" r:id="rId44" imgW="270" imgH="270" progId="TCLayout.ActiveDocument.1">
                  <p:embed/>
                </p:oleObj>
              </mc:Choice>
              <mc:Fallback>
                <p:oleObj name="Слайд think-cell" r:id="rId4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45"/>
                      <a:stretch>
                        <a:fillRect/>
                      </a:stretch>
                    </p:blipFill>
                    <p:spPr>
                      <a:xfrm>
                        <a:off x="2118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 hidden="1"/>
          <p:cNvSpPr/>
          <p:nvPr userDrawn="1">
            <p:custDataLst>
              <p:tags r:id="rId43"/>
            </p:custDataLst>
          </p:nvPr>
        </p:nvSpPr>
        <p:spPr>
          <a:xfrm>
            <a:off x="0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+mn-cs"/>
              <a:sym typeface="Tahoma" panose="020B0604030504040204" pitchFamily="34" charset="0"/>
            </a:endParaRPr>
          </a:p>
        </p:txBody>
      </p:sp>
      <p:sp>
        <p:nvSpPr>
          <p:cNvPr id="3" name="Прямоугольник 2" hidden="1"/>
          <p:cNvSpPr/>
          <p:nvPr userDrawn="1"/>
        </p:nvSpPr>
        <p:spPr>
          <a:xfrm>
            <a:off x="0" y="0"/>
            <a:ext cx="211667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+mn-cs"/>
              <a:sym typeface="Tahoma" panose="020B060403050404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3117" y="163284"/>
            <a:ext cx="9937751" cy="633412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376587" y="6549155"/>
            <a:ext cx="430448" cy="19208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E7EDDEF7-4D45-49A0-8BE1-BFE95F4A2986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383117" y="882086"/>
            <a:ext cx="11424000" cy="0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m_taina_rus" hidden="1"/>
          <p:cNvSpPr txBox="1"/>
          <p:nvPr/>
        </p:nvSpPr>
        <p:spPr>
          <a:xfrm>
            <a:off x="10613740" y="711347"/>
            <a:ext cx="894476" cy="1123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30" b="0" i="0" u="none" strike="noStrike" kern="1200" cap="none" spc="0" normalizeH="0" baseline="0" noProof="0" dirty="0">
                <a:ln>
                  <a:noFill/>
                </a:ln>
                <a:solidFill>
                  <a:srgbClr val="5B5B5B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Коммерческая тайна</a:t>
            </a:r>
          </a:p>
        </p:txBody>
      </p:sp>
      <p:sp>
        <p:nvSpPr>
          <p:cNvPr id="32" name="com_taina1_rus" hidden="1"/>
          <p:cNvSpPr txBox="1"/>
          <p:nvPr/>
        </p:nvSpPr>
        <p:spPr>
          <a:xfrm>
            <a:off x="10553651" y="711347"/>
            <a:ext cx="974626" cy="11233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30" b="0" i="0" u="none" strike="noStrike" kern="1200" cap="none" spc="0" normalizeH="0" baseline="0" noProof="0" dirty="0">
                <a:ln>
                  <a:noFill/>
                </a:ln>
                <a:solidFill>
                  <a:srgbClr val="5B5B5B"/>
                </a:solidFill>
                <a:effectLst/>
                <a:uLnTx/>
                <a:uFillTx/>
                <a:latin typeface="Tahoma"/>
                <a:ea typeface="+mn-ea"/>
                <a:cs typeface="+mn-cs"/>
              </a:rPr>
              <a:t>Коммерческая тайна 1</a:t>
            </a:r>
          </a:p>
        </p:txBody>
      </p:sp>
      <p:pic>
        <p:nvPicPr>
          <p:cNvPr id="56" name="LogoEng_vnutr" hidden="1"/>
          <p:cNvPicPr>
            <a:picLocks noChangeAspect="1"/>
          </p:cNvPicPr>
          <p:nvPr/>
        </p:nvPicPr>
        <p:blipFill>
          <a:blip r:embed="rId4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4516" y="156968"/>
            <a:ext cx="932003" cy="446400"/>
          </a:xfrm>
          <a:prstGeom prst="rect">
            <a:avLst/>
          </a:prstGeom>
        </p:spPr>
      </p:pic>
      <p:pic>
        <p:nvPicPr>
          <p:cNvPr id="58" name="LogoRus_vnutr"/>
          <p:cNvPicPr>
            <a:picLocks noChangeAspect="1"/>
          </p:cNvPicPr>
          <p:nvPr userDrawn="1"/>
        </p:nvPicPr>
        <p:blipFill>
          <a:blip r:embed="rId4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4747" y="156968"/>
            <a:ext cx="1031543" cy="446400"/>
          </a:xfrm>
          <a:prstGeom prst="rect">
            <a:avLst/>
          </a:prstGeom>
        </p:spPr>
      </p:pic>
      <p:grpSp>
        <p:nvGrpSpPr>
          <p:cNvPr id="18" name="Indicators 3" hidden="1"/>
          <p:cNvGrpSpPr>
            <a:grpSpLocks noChangeAspect="1"/>
          </p:cNvGrpSpPr>
          <p:nvPr userDrawn="1"/>
        </p:nvGrpSpPr>
        <p:grpSpPr>
          <a:xfrm>
            <a:off x="12361333" y="0"/>
            <a:ext cx="390144" cy="292608"/>
            <a:chOff x="2854551" y="2971800"/>
            <a:chExt cx="312621" cy="312622"/>
          </a:xfrm>
        </p:grpSpPr>
        <p:sp>
          <p:nvSpPr>
            <p:cNvPr id="19" name="Check Bg [0]" hidden="1"/>
            <p:cNvSpPr>
              <a:spLocks noChangeAspect="1"/>
            </p:cNvSpPr>
            <p:nvPr/>
          </p:nvSpPr>
          <p:spPr>
            <a:xfrm>
              <a:off x="2854551" y="2971800"/>
              <a:ext cx="312621" cy="312622"/>
            </a:xfrm>
            <a:prstGeom prst="ellipse">
              <a:avLst/>
            </a:prstGeom>
            <a:solidFill>
              <a:srgbClr val="68A49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20" name="Check Icon [0]" hidden="1"/>
            <p:cNvSpPr>
              <a:spLocks noChangeAspect="1"/>
            </p:cNvSpPr>
            <p:nvPr/>
          </p:nvSpPr>
          <p:spPr bwMode="auto">
            <a:xfrm>
              <a:off x="2916233" y="3048000"/>
              <a:ext cx="189258" cy="173318"/>
            </a:xfrm>
            <a:custGeom>
              <a:avLst/>
              <a:gdLst>
                <a:gd name="T0" fmla="*/ 75 w 235"/>
                <a:gd name="T1" fmla="*/ 141 h 178"/>
                <a:gd name="T2" fmla="*/ 19 w 235"/>
                <a:gd name="T3" fmla="*/ 85 h 178"/>
                <a:gd name="T4" fmla="*/ 0 w 235"/>
                <a:gd name="T5" fmla="*/ 104 h 178"/>
                <a:gd name="T6" fmla="*/ 75 w 235"/>
                <a:gd name="T7" fmla="*/ 178 h 178"/>
                <a:gd name="T8" fmla="*/ 235 w 235"/>
                <a:gd name="T9" fmla="*/ 18 h 178"/>
                <a:gd name="T10" fmla="*/ 216 w 235"/>
                <a:gd name="T11" fmla="*/ 0 h 178"/>
                <a:gd name="T12" fmla="*/ 75 w 235"/>
                <a:gd name="T13" fmla="*/ 14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5" h="178">
                  <a:moveTo>
                    <a:pt x="75" y="141"/>
                  </a:moveTo>
                  <a:lnTo>
                    <a:pt x="19" y="85"/>
                  </a:lnTo>
                  <a:lnTo>
                    <a:pt x="0" y="104"/>
                  </a:lnTo>
                  <a:lnTo>
                    <a:pt x="75" y="178"/>
                  </a:lnTo>
                  <a:lnTo>
                    <a:pt x="235" y="18"/>
                  </a:lnTo>
                  <a:lnTo>
                    <a:pt x="216" y="0"/>
                  </a:lnTo>
                  <a:lnTo>
                    <a:pt x="75" y="141"/>
                  </a:ln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chemeClr val="bg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21" name="Warning Bg [1]" hidden="1"/>
            <p:cNvSpPr>
              <a:spLocks noChangeAspect="1"/>
            </p:cNvSpPr>
            <p:nvPr/>
          </p:nvSpPr>
          <p:spPr>
            <a:xfrm>
              <a:off x="2854551" y="2971800"/>
              <a:ext cx="312621" cy="312622"/>
            </a:xfrm>
            <a:prstGeom prst="ellipse">
              <a:avLst/>
            </a:prstGeom>
            <a:solidFill>
              <a:srgbClr val="EAC28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23" name="Warning Icon [1]" hidden="1"/>
            <p:cNvSpPr>
              <a:spLocks noChangeAspect="1"/>
            </p:cNvSpPr>
            <p:nvPr/>
          </p:nvSpPr>
          <p:spPr>
            <a:xfrm>
              <a:off x="2988002" y="3032566"/>
              <a:ext cx="45719" cy="191089"/>
            </a:xfrm>
            <a:custGeom>
              <a:avLst/>
              <a:gdLst>
                <a:gd name="connsiteX0" fmla="*/ 0 w 45719"/>
                <a:gd name="connsiteY0" fmla="*/ 145370 h 191089"/>
                <a:gd name="connsiteX1" fmla="*/ 45719 w 45719"/>
                <a:gd name="connsiteY1" fmla="*/ 145370 h 191089"/>
                <a:gd name="connsiteX2" fmla="*/ 45719 w 45719"/>
                <a:gd name="connsiteY2" fmla="*/ 191089 h 191089"/>
                <a:gd name="connsiteX3" fmla="*/ 0 w 45719"/>
                <a:gd name="connsiteY3" fmla="*/ 191089 h 191089"/>
                <a:gd name="connsiteX4" fmla="*/ 0 w 45719"/>
                <a:gd name="connsiteY4" fmla="*/ 0 h 191089"/>
                <a:gd name="connsiteX5" fmla="*/ 45719 w 45719"/>
                <a:gd name="connsiteY5" fmla="*/ 0 h 191089"/>
                <a:gd name="connsiteX6" fmla="*/ 45719 w 45719"/>
                <a:gd name="connsiteY6" fmla="*/ 100038 h 191089"/>
                <a:gd name="connsiteX7" fmla="*/ 0 w 45719"/>
                <a:gd name="connsiteY7" fmla="*/ 100038 h 191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719" h="191089">
                  <a:moveTo>
                    <a:pt x="0" y="145370"/>
                  </a:moveTo>
                  <a:lnTo>
                    <a:pt x="45719" y="145370"/>
                  </a:lnTo>
                  <a:lnTo>
                    <a:pt x="45719" y="191089"/>
                  </a:lnTo>
                  <a:lnTo>
                    <a:pt x="0" y="191089"/>
                  </a:lnTo>
                  <a:close/>
                  <a:moveTo>
                    <a:pt x="0" y="0"/>
                  </a:moveTo>
                  <a:lnTo>
                    <a:pt x="45719" y="0"/>
                  </a:lnTo>
                  <a:lnTo>
                    <a:pt x="45719" y="100038"/>
                  </a:lnTo>
                  <a:lnTo>
                    <a:pt x="0" y="100038"/>
                  </a:lnTo>
                  <a:close/>
                </a:path>
              </a:pathLst>
            </a:custGeom>
            <a:solidFill>
              <a:srgbClr val="505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24" name="Error Bg [2]" hidden="1"/>
            <p:cNvSpPr>
              <a:spLocks noChangeAspect="1"/>
            </p:cNvSpPr>
            <p:nvPr/>
          </p:nvSpPr>
          <p:spPr>
            <a:xfrm>
              <a:off x="2854551" y="2971800"/>
              <a:ext cx="312621" cy="312622"/>
            </a:xfrm>
            <a:prstGeom prst="ellipse">
              <a:avLst/>
            </a:prstGeom>
            <a:solidFill>
              <a:srgbClr val="D6553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  <p:sp>
          <p:nvSpPr>
            <p:cNvPr id="25" name="Error Icon [2]" hidden="1"/>
            <p:cNvSpPr>
              <a:spLocks noChangeAspect="1"/>
            </p:cNvSpPr>
            <p:nvPr/>
          </p:nvSpPr>
          <p:spPr>
            <a:xfrm rot="2700000">
              <a:off x="2913895" y="3031146"/>
              <a:ext cx="193931" cy="193930"/>
            </a:xfrm>
            <a:custGeom>
              <a:avLst/>
              <a:gdLst>
                <a:gd name="connsiteX0" fmla="*/ 0 w 193931"/>
                <a:gd name="connsiteY0" fmla="*/ 74105 h 193930"/>
                <a:gd name="connsiteX1" fmla="*/ 74106 w 193931"/>
                <a:gd name="connsiteY1" fmla="*/ 74105 h 193930"/>
                <a:gd name="connsiteX2" fmla="*/ 74106 w 193931"/>
                <a:gd name="connsiteY2" fmla="*/ 0 h 193930"/>
                <a:gd name="connsiteX3" fmla="*/ 119825 w 193931"/>
                <a:gd name="connsiteY3" fmla="*/ 0 h 193930"/>
                <a:gd name="connsiteX4" fmla="*/ 119825 w 193931"/>
                <a:gd name="connsiteY4" fmla="*/ 74105 h 193930"/>
                <a:gd name="connsiteX5" fmla="*/ 193931 w 193931"/>
                <a:gd name="connsiteY5" fmla="*/ 74105 h 193930"/>
                <a:gd name="connsiteX6" fmla="*/ 193931 w 193931"/>
                <a:gd name="connsiteY6" fmla="*/ 119825 h 193930"/>
                <a:gd name="connsiteX7" fmla="*/ 119825 w 193931"/>
                <a:gd name="connsiteY7" fmla="*/ 119825 h 193930"/>
                <a:gd name="connsiteX8" fmla="*/ 119825 w 193931"/>
                <a:gd name="connsiteY8" fmla="*/ 193930 h 193930"/>
                <a:gd name="connsiteX9" fmla="*/ 74106 w 193931"/>
                <a:gd name="connsiteY9" fmla="*/ 193930 h 193930"/>
                <a:gd name="connsiteX10" fmla="*/ 74106 w 193931"/>
                <a:gd name="connsiteY10" fmla="*/ 119825 h 193930"/>
                <a:gd name="connsiteX11" fmla="*/ 0 w 193931"/>
                <a:gd name="connsiteY11" fmla="*/ 119825 h 193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931" h="193930">
                  <a:moveTo>
                    <a:pt x="0" y="74105"/>
                  </a:moveTo>
                  <a:lnTo>
                    <a:pt x="74106" y="74105"/>
                  </a:lnTo>
                  <a:lnTo>
                    <a:pt x="74106" y="0"/>
                  </a:lnTo>
                  <a:lnTo>
                    <a:pt x="119825" y="0"/>
                  </a:lnTo>
                  <a:lnTo>
                    <a:pt x="119825" y="74105"/>
                  </a:lnTo>
                  <a:lnTo>
                    <a:pt x="193931" y="74105"/>
                  </a:lnTo>
                  <a:lnTo>
                    <a:pt x="193931" y="119825"/>
                  </a:lnTo>
                  <a:lnTo>
                    <a:pt x="119825" y="119825"/>
                  </a:lnTo>
                  <a:lnTo>
                    <a:pt x="119825" y="193930"/>
                  </a:lnTo>
                  <a:lnTo>
                    <a:pt x="74106" y="193930"/>
                  </a:lnTo>
                  <a:lnTo>
                    <a:pt x="74106" y="119825"/>
                  </a:lnTo>
                  <a:lnTo>
                    <a:pt x="0" y="119825"/>
                  </a:lnTo>
                  <a:close/>
                </a:path>
              </a:pathLst>
            </a:custGeom>
            <a:solidFill>
              <a:srgbClr val="FFFF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9676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  <p:sldLayoutId id="2147483891" r:id="rId12"/>
    <p:sldLayoutId id="2147483892" r:id="rId13"/>
    <p:sldLayoutId id="2147483893" r:id="rId14"/>
    <p:sldLayoutId id="2147483894" r:id="rId15"/>
    <p:sldLayoutId id="2147483895" r:id="rId16"/>
    <p:sldLayoutId id="2147483896" r:id="rId17"/>
    <p:sldLayoutId id="2147483897" r:id="rId18"/>
    <p:sldLayoutId id="2147483898" r:id="rId19"/>
    <p:sldLayoutId id="2147483899" r:id="rId20"/>
    <p:sldLayoutId id="2147483900" r:id="rId21"/>
    <p:sldLayoutId id="2147483901" r:id="rId22"/>
    <p:sldLayoutId id="2147483902" r:id="rId23"/>
    <p:sldLayoutId id="2147483903" r:id="rId24"/>
    <p:sldLayoutId id="2147483904" r:id="rId25"/>
    <p:sldLayoutId id="2147483905" r:id="rId26"/>
    <p:sldLayoutId id="2147483906" r:id="rId27"/>
    <p:sldLayoutId id="2147483907" r:id="rId28"/>
    <p:sldLayoutId id="2147483908" r:id="rId29"/>
    <p:sldLayoutId id="2147483909" r:id="rId30"/>
    <p:sldLayoutId id="2147483910" r:id="rId31"/>
    <p:sldLayoutId id="2147483911" r:id="rId32"/>
    <p:sldLayoutId id="2147483912" r:id="rId33"/>
    <p:sldLayoutId id="2147483913" r:id="rId34"/>
    <p:sldLayoutId id="2147483914" r:id="rId35"/>
    <p:sldLayoutId id="2147483915" r:id="rId36"/>
    <p:sldLayoutId id="2147483916" r:id="rId37"/>
    <p:sldLayoutId id="2147483917" r:id="rId38"/>
    <p:sldLayoutId id="2147483918" r:id="rId39"/>
    <p:sldLayoutId id="2147483919" r:id="rId4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914400" rtl="0" eaLnBrk="1" latinLnBrk="0" hangingPunct="1">
        <a:spcBef>
          <a:spcPts val="1200"/>
        </a:spcBef>
        <a:buClr>
          <a:schemeClr val="accent2"/>
        </a:buClr>
        <a:buFont typeface="Tahoma" panose="020B0604030504040204" pitchFamily="34" charset="0"/>
        <a:buChar char="●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5600" indent="-174625" algn="l" defTabSz="914400" rtl="0" eaLnBrk="1" latinLnBrk="0" hangingPunct="1">
        <a:spcBef>
          <a:spcPts val="600"/>
        </a:spcBef>
        <a:buClr>
          <a:schemeClr val="accent6"/>
        </a:buClr>
        <a:buFont typeface="Tahoma" panose="020B0604030504040204" pitchFamily="34" charset="0"/>
        <a:buChar char="●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5">
          <p15:clr>
            <a:srgbClr val="F26B43"/>
          </p15:clr>
        </p15:guide>
        <p15:guide id="2" pos="173">
          <p15:clr>
            <a:srgbClr val="F26B43"/>
          </p15:clr>
        </p15:guide>
        <p15:guide id="3" pos="5587">
          <p15:clr>
            <a:srgbClr val="F26B43"/>
          </p15:clr>
        </p15:guide>
        <p15:guide id="4" pos="2880">
          <p15:clr>
            <a:srgbClr val="F26B43"/>
          </p15:clr>
        </p15:guide>
        <p15:guide id="5" orient="horz" pos="3974">
          <p15:clr>
            <a:srgbClr val="F26B43"/>
          </p15:clr>
        </p15:guide>
        <p15:guide id="6" orient="horz" pos="4222">
          <p15:clr>
            <a:srgbClr val="F26B43"/>
          </p15:clr>
        </p15:guide>
        <p15:guide id="7" orient="horz" pos="754">
          <p15:clr>
            <a:srgbClr val="F26B43"/>
          </p15:clr>
        </p15:guide>
        <p15:guide id="8" orient="horz" pos="50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2.xml"/><Relationship Id="rId1" Type="http://schemas.openxmlformats.org/officeDocument/2006/relationships/vmlDrawing" Target="../drawings/vmlDrawing84.vml"/><Relationship Id="rId6" Type="http://schemas.openxmlformats.org/officeDocument/2006/relationships/image" Target="../media/image19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8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2774057"/>
              </p:ext>
            </p:ext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54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Объект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918914"/>
              </p:ext>
            </p:extLst>
          </p:nvPr>
        </p:nvGraphicFramePr>
        <p:xfrm>
          <a:off x="144048" y="5965618"/>
          <a:ext cx="7385310" cy="90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385310">
                  <a:extLst>
                    <a:ext uri="{9D8B030D-6E8A-4147-A177-3AD203B41FA5}">
                      <a16:colId xmlns:a16="http://schemas.microsoft.com/office/drawing/2014/main" val="1550742264"/>
                    </a:ext>
                  </a:extLst>
                </a:gridCol>
              </a:tblGrid>
              <a:tr h="150664">
                <a:tc>
                  <a:txBody>
                    <a:bodyPr/>
                    <a:lstStyle/>
                    <a:p>
                      <a:r>
                        <a:rPr lang="ru-RU" sz="800" b="1" dirty="0">
                          <a:solidFill>
                            <a:schemeClr val="accent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Основные причины отклонения сроков: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82618849"/>
                  </a:ext>
                </a:extLst>
              </a:tr>
              <a:tr h="553246">
                <a:tc>
                  <a:txBody>
                    <a:bodyPr/>
                    <a:lstStyle/>
                    <a:p>
                      <a:pPr marL="0" indent="-17145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ru-RU" sz="800" baseline="0" dirty="0" smtClean="0"/>
                        <a:t>Отклонений нет</a:t>
                      </a:r>
                      <a:endParaRPr lang="ru-RU" sz="800" baseline="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800" b="1" dirty="0">
                          <a:solidFill>
                            <a:schemeClr val="accent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Последствия смещения: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800" baseline="0" dirty="0" smtClean="0"/>
                        <a:t>ШС госорганов, </a:t>
                      </a:r>
                      <a:r>
                        <a:rPr lang="ru-RU" sz="800" dirty="0" smtClean="0"/>
                        <a:t>административное приостановление деятельности</a:t>
                      </a:r>
                      <a:endParaRPr lang="ru-RU" sz="800" baseline="0" dirty="0"/>
                    </a:p>
                    <a:p>
                      <a:pPr marL="0" indent="0">
                        <a:spcBef>
                          <a:spcPts val="200"/>
                        </a:spcBef>
                        <a:spcAft>
                          <a:spcPts val="200"/>
                        </a:spcAft>
                        <a:buFont typeface="Arial" panose="020B0604020202020204" pitchFamily="34" charset="0"/>
                        <a:buNone/>
                      </a:pPr>
                      <a:endParaRPr lang="ru-RU" sz="800" baseline="0" dirty="0"/>
                    </a:p>
                  </a:txBody>
                  <a:tcPr marL="36000" marR="36000" marT="36000" marB="3600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89597211"/>
                  </a:ext>
                </a:extLst>
              </a:tr>
            </a:tbl>
          </a:graphicData>
        </a:graphic>
      </p:graphicFrame>
      <p:sp>
        <p:nvSpPr>
          <p:cNvPr id="4" name="Прямоугольник 3" hidden="1"/>
          <p:cNvSpPr/>
          <p:nvPr/>
        </p:nvSpPr>
        <p:spPr>
          <a:xfrm>
            <a:off x="1524000" y="0"/>
            <a:ext cx="158750" cy="158750"/>
          </a:xfrm>
          <a:prstGeom prst="rect">
            <a:avLst/>
          </a:prstGeom>
          <a:solidFill>
            <a:schemeClr val="accent2"/>
          </a:solidFill>
        </p:spPr>
        <p:txBody>
          <a:bodyPr vert="horz" wrap="none" lIns="0" tIns="0" rIns="0" bIns="0" rtlCol="0" anchor="ctr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ru-RU" sz="1000" dirty="0" err="1">
              <a:solidFill>
                <a:schemeClr val="bg1"/>
              </a:solidFill>
              <a:sym typeface="+mn-lt"/>
            </a:endParaRPr>
          </a:p>
        </p:txBody>
      </p:sp>
      <p:cxnSp>
        <p:nvCxnSpPr>
          <p:cNvPr id="5" name="line_snoska" hidden="1"/>
          <p:cNvCxnSpPr/>
          <p:nvPr/>
        </p:nvCxnSpPr>
        <p:spPr>
          <a:xfrm>
            <a:off x="1811338" y="6345816"/>
            <a:ext cx="856800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Группа 7"/>
          <p:cNvGrpSpPr/>
          <p:nvPr/>
        </p:nvGrpSpPr>
        <p:grpSpPr>
          <a:xfrm>
            <a:off x="7618525" y="6420315"/>
            <a:ext cx="1808115" cy="216000"/>
            <a:chOff x="6090458" y="6317652"/>
            <a:chExt cx="1808115" cy="216000"/>
          </a:xfrm>
        </p:grpSpPr>
        <p:sp>
          <p:nvSpPr>
            <p:cNvPr id="44" name="TextBox 43"/>
            <p:cNvSpPr txBox="1"/>
            <p:nvPr/>
          </p:nvSpPr>
          <p:spPr>
            <a:xfrm>
              <a:off x="6407163" y="6346266"/>
              <a:ext cx="1491410" cy="1231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t">
              <a:spAutoFit/>
            </a:bodyPr>
            <a:lstStyle/>
            <a:p>
              <a:pPr defTabSz="1005840" hangingPunct="0"/>
              <a:r>
                <a:rPr lang="ru-RU" sz="8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  <a:sym typeface="Tahoma"/>
                </a:rPr>
                <a:t>срок последнего ИПК/ИК</a:t>
              </a:r>
            </a:p>
          </p:txBody>
        </p:sp>
        <p:sp>
          <p:nvSpPr>
            <p:cNvPr id="46" name="Пятиугольник 45"/>
            <p:cNvSpPr>
              <a:spLocks/>
            </p:cNvSpPr>
            <p:nvPr/>
          </p:nvSpPr>
          <p:spPr>
            <a:xfrm>
              <a:off x="6090458" y="6317652"/>
              <a:ext cx="227538" cy="216000"/>
            </a:xfrm>
            <a:prstGeom prst="homePlate">
              <a:avLst>
                <a:gd name="adj" fmla="val 25463"/>
              </a:avLst>
            </a:prstGeom>
            <a:solidFill>
              <a:schemeClr val="accent1">
                <a:lumMod val="20000"/>
                <a:lumOff val="80000"/>
                <a:alpha val="50000"/>
              </a:schemeClr>
            </a:solidFill>
            <a:ln w="6350" cap="sq">
              <a:solidFill>
                <a:schemeClr val="accent5"/>
              </a:solidFill>
              <a:miter lim="800000"/>
            </a:ln>
          </p:spPr>
          <p:txBody>
            <a:bodyPr vert="horz" lIns="252000" tIns="90000" rIns="252000" bIns="90000" rtlCol="0" anchor="ctr">
              <a:normAutofit fontScale="25000" lnSpcReduction="20000"/>
            </a:bodyPr>
            <a:lstStyle/>
            <a:p>
              <a:pPr algn="ctr">
                <a:spcBef>
                  <a:spcPts val="1200"/>
                </a:spcBef>
              </a:pPr>
              <a:endParaRPr lang="ru-RU" sz="1400" dirty="0" err="1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9153574" y="6387102"/>
            <a:ext cx="1897600" cy="236796"/>
            <a:chOff x="6090458" y="6583258"/>
            <a:chExt cx="1897600" cy="236796"/>
          </a:xfrm>
        </p:grpSpPr>
        <p:sp>
          <p:nvSpPr>
            <p:cNvPr id="45" name="TextBox 44"/>
            <p:cNvSpPr txBox="1"/>
            <p:nvPr/>
          </p:nvSpPr>
          <p:spPr>
            <a:xfrm>
              <a:off x="6407163" y="6622559"/>
              <a:ext cx="1580895" cy="1231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t">
              <a:spAutoFit/>
            </a:bodyPr>
            <a:lstStyle/>
            <a:p>
              <a:pPr defTabSz="1005840" hangingPunct="0"/>
              <a:r>
                <a:rPr lang="ru-RU" sz="8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  <a:sym typeface="Tahoma"/>
                </a:rPr>
                <a:t>изменение срока</a:t>
              </a:r>
            </a:p>
          </p:txBody>
        </p:sp>
        <p:sp>
          <p:nvSpPr>
            <p:cNvPr id="47" name="Пятиугольник 46"/>
            <p:cNvSpPr>
              <a:spLocks/>
            </p:cNvSpPr>
            <p:nvPr/>
          </p:nvSpPr>
          <p:spPr>
            <a:xfrm>
              <a:off x="6090458" y="6583258"/>
              <a:ext cx="227538" cy="216000"/>
            </a:xfrm>
            <a:prstGeom prst="homePlate">
              <a:avLst>
                <a:gd name="adj" fmla="val 25463"/>
              </a:avLst>
            </a:prstGeom>
            <a:solidFill>
              <a:srgbClr val="00B050">
                <a:alpha val="10000"/>
              </a:srgbClr>
            </a:solidFill>
            <a:ln w="12700" cap="sq">
              <a:solidFill>
                <a:srgbClr val="00B050"/>
              </a:solidFill>
              <a:prstDash val="sysDash"/>
              <a:miter lim="800000"/>
            </a:ln>
          </p:spPr>
          <p:txBody>
            <a:bodyPr vert="horz" lIns="252000" tIns="90000" rIns="252000" bIns="90000" rtlCol="0" anchor="ctr">
              <a:normAutofit fontScale="25000" lnSpcReduction="20000"/>
            </a:bodyPr>
            <a:lstStyle/>
            <a:p>
              <a:pPr algn="ctr">
                <a:spcBef>
                  <a:spcPts val="1200"/>
                </a:spcBef>
              </a:pPr>
              <a:endParaRPr lang="ru-RU" sz="1400" dirty="0" err="1">
                <a:solidFill>
                  <a:schemeClr val="bg1"/>
                </a:solidFill>
              </a:endParaRPr>
            </a:p>
          </p:txBody>
        </p:sp>
        <p:sp>
          <p:nvSpPr>
            <p:cNvPr id="48" name="Пятиугольник 47"/>
            <p:cNvSpPr>
              <a:spLocks/>
            </p:cNvSpPr>
            <p:nvPr/>
          </p:nvSpPr>
          <p:spPr>
            <a:xfrm>
              <a:off x="6149917" y="6604054"/>
              <a:ext cx="227538" cy="216000"/>
            </a:xfrm>
            <a:prstGeom prst="homePlate">
              <a:avLst>
                <a:gd name="adj" fmla="val 25463"/>
              </a:avLst>
            </a:prstGeom>
            <a:solidFill>
              <a:srgbClr val="FF0000">
                <a:alpha val="20000"/>
              </a:srgbClr>
            </a:solidFill>
            <a:ln w="12700" cap="sq">
              <a:solidFill>
                <a:srgbClr val="FF0000"/>
              </a:solidFill>
              <a:prstDash val="sysDash"/>
              <a:miter lim="800000"/>
            </a:ln>
          </p:spPr>
          <p:txBody>
            <a:bodyPr vert="horz" lIns="252000" tIns="90000" rIns="252000" bIns="90000" rtlCol="0" anchor="ctr">
              <a:normAutofit fontScale="25000" lnSpcReduction="20000"/>
            </a:bodyPr>
            <a:lstStyle/>
            <a:p>
              <a:pPr algn="ctr">
                <a:spcBef>
                  <a:spcPts val="1200"/>
                </a:spcBef>
              </a:pPr>
              <a:endParaRPr lang="ru-RU" sz="1400" dirty="0" err="1">
                <a:solidFill>
                  <a:schemeClr val="bg1"/>
                </a:solidFill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10323917" y="6387102"/>
            <a:ext cx="163789" cy="2824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252000" tIns="90000" rIns="252000" bIns="90000" rtlCol="0" anchor="ctr">
            <a:normAutofit fontScale="55000" lnSpcReduction="20000"/>
          </a:bodyPr>
          <a:lstStyle/>
          <a:p>
            <a:pPr algn="ctr">
              <a:spcBef>
                <a:spcPts val="1200"/>
              </a:spcBef>
            </a:pPr>
            <a:endParaRPr lang="en-US" sz="1400" dirty="0" err="1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564132" y="6405206"/>
            <a:ext cx="88646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Clr>
                <a:schemeClr val="accent2"/>
              </a:buClr>
            </a:pPr>
            <a:r>
              <a:rPr lang="ru-RU" sz="800" dirty="0">
                <a:latin typeface="+mj-lt"/>
              </a:rPr>
              <a:t>веха, включенная </a:t>
            </a:r>
          </a:p>
          <a:p>
            <a:pPr>
              <a:buClr>
                <a:schemeClr val="accent2"/>
              </a:buClr>
            </a:pPr>
            <a:r>
              <a:rPr lang="ru-RU" sz="800" dirty="0">
                <a:latin typeface="+mj-lt"/>
              </a:rPr>
              <a:t>в проектные КПЭ</a:t>
            </a:r>
            <a:endParaRPr lang="en-US" sz="800" dirty="0">
              <a:latin typeface="+mj-lt"/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0834108"/>
              </p:ext>
            </p:extLst>
          </p:nvPr>
        </p:nvGraphicFramePr>
        <p:xfrm>
          <a:off x="387347" y="1036638"/>
          <a:ext cx="11423648" cy="4754354"/>
        </p:xfrm>
        <a:graphic>
          <a:graphicData uri="http://schemas.openxmlformats.org/drawingml/2006/table">
            <a:tbl>
              <a:tblPr firstRow="1" firstCol="1" bandRow="1"/>
              <a:tblGrid>
                <a:gridCol w="330203">
                  <a:extLst>
                    <a:ext uri="{9D8B030D-6E8A-4147-A177-3AD203B41FA5}">
                      <a16:colId xmlns:a16="http://schemas.microsoft.com/office/drawing/2014/main" val="412165045"/>
                    </a:ext>
                  </a:extLst>
                </a:gridCol>
                <a:gridCol w="3387437">
                  <a:extLst>
                    <a:ext uri="{9D8B030D-6E8A-4147-A177-3AD203B41FA5}">
                      <a16:colId xmlns:a16="http://schemas.microsoft.com/office/drawing/2014/main" val="4249766747"/>
                    </a:ext>
                  </a:extLst>
                </a:gridCol>
                <a:gridCol w="1238980">
                  <a:extLst>
                    <a:ext uri="{9D8B030D-6E8A-4147-A177-3AD203B41FA5}">
                      <a16:colId xmlns:a16="http://schemas.microsoft.com/office/drawing/2014/main" val="3082368617"/>
                    </a:ext>
                  </a:extLst>
                </a:gridCol>
                <a:gridCol w="1119348">
                  <a:extLst>
                    <a:ext uri="{9D8B030D-6E8A-4147-A177-3AD203B41FA5}">
                      <a16:colId xmlns:a16="http://schemas.microsoft.com/office/drawing/2014/main" val="1030562812"/>
                    </a:ext>
                  </a:extLst>
                </a:gridCol>
                <a:gridCol w="445640">
                  <a:extLst>
                    <a:ext uri="{9D8B030D-6E8A-4147-A177-3AD203B41FA5}">
                      <a16:colId xmlns:a16="http://schemas.microsoft.com/office/drawing/2014/main" val="2017823491"/>
                    </a:ext>
                  </a:extLst>
                </a:gridCol>
                <a:gridCol w="445640">
                  <a:extLst>
                    <a:ext uri="{9D8B030D-6E8A-4147-A177-3AD203B41FA5}">
                      <a16:colId xmlns:a16="http://schemas.microsoft.com/office/drawing/2014/main" val="4224472527"/>
                    </a:ext>
                  </a:extLst>
                </a:gridCol>
                <a:gridCol w="445640">
                  <a:extLst>
                    <a:ext uri="{9D8B030D-6E8A-4147-A177-3AD203B41FA5}">
                      <a16:colId xmlns:a16="http://schemas.microsoft.com/office/drawing/2014/main" val="842816781"/>
                    </a:ext>
                  </a:extLst>
                </a:gridCol>
                <a:gridCol w="445640">
                  <a:extLst>
                    <a:ext uri="{9D8B030D-6E8A-4147-A177-3AD203B41FA5}">
                      <a16:colId xmlns:a16="http://schemas.microsoft.com/office/drawing/2014/main" val="3574443794"/>
                    </a:ext>
                  </a:extLst>
                </a:gridCol>
                <a:gridCol w="445640">
                  <a:extLst>
                    <a:ext uri="{9D8B030D-6E8A-4147-A177-3AD203B41FA5}">
                      <a16:colId xmlns:a16="http://schemas.microsoft.com/office/drawing/2014/main" val="3366542157"/>
                    </a:ext>
                  </a:extLst>
                </a:gridCol>
                <a:gridCol w="445640">
                  <a:extLst>
                    <a:ext uri="{9D8B030D-6E8A-4147-A177-3AD203B41FA5}">
                      <a16:colId xmlns:a16="http://schemas.microsoft.com/office/drawing/2014/main" val="3738426568"/>
                    </a:ext>
                  </a:extLst>
                </a:gridCol>
                <a:gridCol w="445640">
                  <a:extLst>
                    <a:ext uri="{9D8B030D-6E8A-4147-A177-3AD203B41FA5}">
                      <a16:colId xmlns:a16="http://schemas.microsoft.com/office/drawing/2014/main" val="1343271707"/>
                    </a:ext>
                  </a:extLst>
                </a:gridCol>
                <a:gridCol w="445640">
                  <a:extLst>
                    <a:ext uri="{9D8B030D-6E8A-4147-A177-3AD203B41FA5}">
                      <a16:colId xmlns:a16="http://schemas.microsoft.com/office/drawing/2014/main" val="2697444809"/>
                    </a:ext>
                  </a:extLst>
                </a:gridCol>
                <a:gridCol w="445640">
                  <a:extLst>
                    <a:ext uri="{9D8B030D-6E8A-4147-A177-3AD203B41FA5}">
                      <a16:colId xmlns:a16="http://schemas.microsoft.com/office/drawing/2014/main" val="3368856434"/>
                    </a:ext>
                  </a:extLst>
                </a:gridCol>
                <a:gridCol w="445640">
                  <a:extLst>
                    <a:ext uri="{9D8B030D-6E8A-4147-A177-3AD203B41FA5}">
                      <a16:colId xmlns:a16="http://schemas.microsoft.com/office/drawing/2014/main" val="3190719584"/>
                    </a:ext>
                  </a:extLst>
                </a:gridCol>
                <a:gridCol w="445640">
                  <a:extLst>
                    <a:ext uri="{9D8B030D-6E8A-4147-A177-3AD203B41FA5}">
                      <a16:colId xmlns:a16="http://schemas.microsoft.com/office/drawing/2014/main" val="4220565109"/>
                    </a:ext>
                  </a:extLst>
                </a:gridCol>
                <a:gridCol w="445640">
                  <a:extLst>
                    <a:ext uri="{9D8B030D-6E8A-4147-A177-3AD203B41FA5}">
                      <a16:colId xmlns:a16="http://schemas.microsoft.com/office/drawing/2014/main" val="470477573"/>
                    </a:ext>
                  </a:extLst>
                </a:gridCol>
              </a:tblGrid>
              <a:tr h="200353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Работы (ключевые вехи)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C9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прогноз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C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4C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4C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4C9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030624"/>
                  </a:ext>
                </a:extLst>
              </a:tr>
              <a:tr h="200353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Начало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C9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Завершение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C9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4C97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4C97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4C97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4C97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IV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4C97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4C97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4C97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4C97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IV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4C97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4C97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4C97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4C97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IV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0573664"/>
                  </a:ext>
                </a:extLst>
              </a:tr>
              <a:tr h="3562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Утверждение запроса на финансирование ККР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20.01.2025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07.03.2025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9495203"/>
                  </a:ext>
                </a:extLst>
              </a:tr>
              <a:tr h="5104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Заключение договора на выполнение ремонтных работ (не требующих разработки РД) по восстановлению конструкций здания (предписание №23/7-03-2021 от 18.05.2021)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01.02.2025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14.06.2025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3508322"/>
                  </a:ext>
                </a:extLst>
              </a:tr>
              <a:tr h="3562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Заключение договора на разработку РД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01.02.2025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04.06.2025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5281933"/>
                  </a:ext>
                </a:extLst>
              </a:tr>
              <a:tr h="3998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Мобилизация персонала подрядной организации </a:t>
                      </a:r>
                      <a:b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(к п.2)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14.06.2025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14.07.2025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5572507"/>
                  </a:ext>
                </a:extLst>
              </a:tr>
              <a:tr h="42528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Выполнение строительно-монтажных работ (к п.2)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14.07.2025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12.10.2025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5196237"/>
                  </a:ext>
                </a:extLst>
              </a:tr>
              <a:tr h="3562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Выполнение разработки РД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04.06.2025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03.08.2025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7731009"/>
                  </a:ext>
                </a:extLst>
              </a:tr>
              <a:tr h="3562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Заключение договора на выполнение ККР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03.08.2025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04.12.2025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2546466"/>
                  </a:ext>
                </a:extLst>
              </a:tr>
              <a:tr h="47563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Мобилизация персонала подрядной организации</a:t>
                      </a:r>
                      <a:b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(к п.7)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04.12.2025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23.01.2026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3835379"/>
                  </a:ext>
                </a:extLst>
              </a:tr>
              <a:tr h="4050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Выполнение СМР ССГ-2 - устранение предписаний Прокуратуры, устройство ЗТБ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23.01.2026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05.09.2026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4674688"/>
                  </a:ext>
                </a:extLst>
              </a:tr>
              <a:tr h="3562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Завершение СМР, ПНР ССГ-2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05.09.2026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15.12.2026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1068248"/>
                  </a:ext>
                </a:extLst>
              </a:tr>
              <a:tr h="3562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Выполнение СМР, ПНР </a:t>
                      </a: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ССГ-1 с АБК (на действующем производстве)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01.12.2026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01.11.2027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 anchor="ctr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28" marR="60128" marT="0" marB="0">
                    <a:lnL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8D8D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5811243"/>
                  </a:ext>
                </a:extLst>
              </a:tr>
            </a:tbl>
          </a:graphicData>
        </a:graphic>
      </p:graphicFrame>
      <p:sp>
        <p:nvSpPr>
          <p:cNvPr id="93" name="Пятиугольник 92"/>
          <p:cNvSpPr>
            <a:spLocks/>
          </p:cNvSpPr>
          <p:nvPr/>
        </p:nvSpPr>
        <p:spPr>
          <a:xfrm>
            <a:off x="6589250" y="1506438"/>
            <a:ext cx="227538" cy="169962"/>
          </a:xfrm>
          <a:prstGeom prst="homePlate">
            <a:avLst>
              <a:gd name="adj" fmla="val 25463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6350" cap="sq">
            <a:solidFill>
              <a:schemeClr val="accent5"/>
            </a:solidFill>
            <a:miter lim="800000"/>
          </a:ln>
        </p:spPr>
        <p:txBody>
          <a:bodyPr vert="horz" lIns="252000" tIns="90000" rIns="252000" bIns="90000" rtlCol="0" anchor="ctr">
            <a:normAutofit fontScale="25000" lnSpcReduction="20000"/>
          </a:bodyPr>
          <a:lstStyle/>
          <a:p>
            <a:pPr algn="ctr">
              <a:spcBef>
                <a:spcPts val="1200"/>
              </a:spcBef>
            </a:pPr>
            <a:endParaRPr lang="ru-RU" sz="1400" dirty="0" err="1">
              <a:solidFill>
                <a:schemeClr val="bg1"/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6687207" y="1143000"/>
            <a:ext cx="1777069" cy="4930773"/>
            <a:chOff x="5686175" y="1457907"/>
            <a:chExt cx="1092273" cy="3703113"/>
          </a:xfrm>
        </p:grpSpPr>
        <p:grpSp>
          <p:nvGrpSpPr>
            <p:cNvPr id="17" name="Группа 16"/>
            <p:cNvGrpSpPr/>
            <p:nvPr/>
          </p:nvGrpSpPr>
          <p:grpSpPr>
            <a:xfrm>
              <a:off x="5686175" y="1457907"/>
              <a:ext cx="105427" cy="3667348"/>
              <a:chOff x="5092178" y="831553"/>
              <a:chExt cx="121455" cy="3717570"/>
            </a:xfrm>
          </p:grpSpPr>
          <p:cxnSp>
            <p:nvCxnSpPr>
              <p:cNvPr id="18" name="Прямая соединительная линия 17"/>
              <p:cNvCxnSpPr/>
              <p:nvPr/>
            </p:nvCxnSpPr>
            <p:spPr bwMode="auto">
              <a:xfrm flipV="1">
                <a:off x="5161104" y="831553"/>
                <a:ext cx="1" cy="3542194"/>
              </a:xfrm>
              <a:prstGeom prst="line">
                <a:avLst/>
              </a:prstGeom>
              <a:solidFill>
                <a:schemeClr val="accent1"/>
              </a:solidFill>
              <a:ln w="19050" cap="rnd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17961" dir="2700000" algn="ctr" rotWithShape="0">
                        <a:schemeClr val="accent1">
                          <a:gamma/>
                          <a:shade val="60000"/>
                          <a:invGamma/>
                        </a:schemeClr>
                      </a:outerShdw>
                    </a:effectLst>
                  </a14:hiddenEffects>
                </a:ext>
              </a:extLst>
            </p:spPr>
          </p:cxnSp>
          <p:sp>
            <p:nvSpPr>
              <p:cNvPr id="20" name="Равнобедренный треугольник 19"/>
              <p:cNvSpPr/>
              <p:nvPr/>
            </p:nvSpPr>
            <p:spPr bwMode="auto">
              <a:xfrm>
                <a:off x="5092178" y="4431245"/>
                <a:ext cx="121455" cy="117878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/>
            </p:spPr>
            <p:txBody>
              <a:bodyPr vert="horz" wrap="square" lIns="0" tIns="0" rIns="0" bIns="0" numCol="1" rtlCol="0" anchor="t" anchorCtr="0" compatLnSpc="1">
                <a:prstTxWarp prst="textNoShape">
                  <a:avLst/>
                </a:prstTxWarp>
              </a:bodyPr>
              <a:lstStyle/>
              <a:p>
                <a:pPr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endParaRPr lang="ru-RU" sz="1300" b="1">
                  <a:solidFill>
                    <a:srgbClr val="164463"/>
                  </a:solidFill>
                  <a:latin typeface="Arial" charset="0"/>
                  <a:ea typeface="Batang" pitchFamily="18" charset="-127"/>
                </a:endParaRPr>
              </a:p>
            </p:txBody>
          </p:sp>
        </p:grpSp>
        <p:sp>
          <p:nvSpPr>
            <p:cNvPr id="21" name="Прямоугольник 20"/>
            <p:cNvSpPr/>
            <p:nvPr/>
          </p:nvSpPr>
          <p:spPr>
            <a:xfrm rot="10800000" flipV="1">
              <a:off x="5754033" y="5065967"/>
              <a:ext cx="1024415" cy="9505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ru-RU" sz="800" i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Сегодня (03.25)</a:t>
              </a:r>
              <a:endParaRPr lang="ru-RU" sz="8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94" name="Пятиугольник 93"/>
          <p:cNvSpPr>
            <a:spLocks/>
          </p:cNvSpPr>
          <p:nvPr/>
        </p:nvSpPr>
        <p:spPr>
          <a:xfrm>
            <a:off x="6592988" y="1925638"/>
            <a:ext cx="671411" cy="215900"/>
          </a:xfrm>
          <a:prstGeom prst="homePlate">
            <a:avLst>
              <a:gd name="adj" fmla="val 25463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6350" cap="sq">
            <a:solidFill>
              <a:schemeClr val="accent5"/>
            </a:solidFill>
            <a:miter lim="800000"/>
          </a:ln>
        </p:spPr>
        <p:txBody>
          <a:bodyPr vert="horz" lIns="252000" tIns="90000" rIns="252000" bIns="90000" rtlCol="0" anchor="ctr">
            <a:normAutofit fontScale="25000" lnSpcReduction="20000"/>
          </a:bodyPr>
          <a:lstStyle/>
          <a:p>
            <a:pPr algn="ctr">
              <a:spcBef>
                <a:spcPts val="1200"/>
              </a:spcBef>
            </a:pPr>
            <a:endParaRPr lang="ru-RU" sz="1400" dirty="0" err="1">
              <a:solidFill>
                <a:schemeClr val="bg1"/>
              </a:solidFill>
            </a:endParaRPr>
          </a:p>
        </p:txBody>
      </p:sp>
      <p:sp>
        <p:nvSpPr>
          <p:cNvPr id="95" name="Пятиугольник 94"/>
          <p:cNvSpPr>
            <a:spLocks/>
          </p:cNvSpPr>
          <p:nvPr/>
        </p:nvSpPr>
        <p:spPr>
          <a:xfrm>
            <a:off x="6583743" y="2375612"/>
            <a:ext cx="629857" cy="231064"/>
          </a:xfrm>
          <a:prstGeom prst="homePlate">
            <a:avLst>
              <a:gd name="adj" fmla="val 25463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6350" cap="sq">
            <a:solidFill>
              <a:schemeClr val="accent5"/>
            </a:solidFill>
            <a:miter lim="800000"/>
          </a:ln>
        </p:spPr>
        <p:txBody>
          <a:bodyPr vert="horz" lIns="252000" tIns="90000" rIns="252000" bIns="90000" rtlCol="0" anchor="ctr">
            <a:normAutofit fontScale="25000" lnSpcReduction="20000"/>
          </a:bodyPr>
          <a:lstStyle/>
          <a:p>
            <a:pPr algn="ctr">
              <a:spcBef>
                <a:spcPts val="1200"/>
              </a:spcBef>
            </a:pPr>
            <a:endParaRPr lang="ru-RU" sz="1400" dirty="0" err="1">
              <a:solidFill>
                <a:schemeClr val="bg1"/>
              </a:solidFill>
            </a:endParaRPr>
          </a:p>
        </p:txBody>
      </p:sp>
      <p:sp>
        <p:nvSpPr>
          <p:cNvPr id="96" name="Пятиугольник 95"/>
          <p:cNvSpPr>
            <a:spLocks/>
          </p:cNvSpPr>
          <p:nvPr/>
        </p:nvSpPr>
        <p:spPr>
          <a:xfrm>
            <a:off x="7264399" y="2741915"/>
            <a:ext cx="171451" cy="215900"/>
          </a:xfrm>
          <a:prstGeom prst="homePlate">
            <a:avLst>
              <a:gd name="adj" fmla="val 25463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6350" cap="sq">
            <a:solidFill>
              <a:schemeClr val="accent5"/>
            </a:solidFill>
            <a:miter lim="800000"/>
          </a:ln>
        </p:spPr>
        <p:txBody>
          <a:bodyPr vert="horz" lIns="252000" tIns="90000" rIns="252000" bIns="90000" rtlCol="0" anchor="ctr">
            <a:normAutofit fontScale="25000" lnSpcReduction="20000"/>
          </a:bodyPr>
          <a:lstStyle/>
          <a:p>
            <a:pPr algn="ctr">
              <a:spcBef>
                <a:spcPts val="1200"/>
              </a:spcBef>
            </a:pPr>
            <a:endParaRPr lang="ru-RU" sz="1400" dirty="0" err="1">
              <a:solidFill>
                <a:schemeClr val="bg1"/>
              </a:solidFill>
            </a:endParaRPr>
          </a:p>
        </p:txBody>
      </p:sp>
      <p:sp>
        <p:nvSpPr>
          <p:cNvPr id="97" name="Rectangle 2"/>
          <p:cNvSpPr/>
          <p:nvPr/>
        </p:nvSpPr>
        <p:spPr>
          <a:xfrm>
            <a:off x="11372850" y="5441950"/>
            <a:ext cx="438145" cy="34904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252000" tIns="90000" rIns="252000" bIns="90000" rtlCol="0" anchor="ctr">
            <a:normAutofit fontScale="92500" lnSpcReduction="20000"/>
          </a:bodyPr>
          <a:lstStyle/>
          <a:p>
            <a:pPr algn="ctr">
              <a:spcBef>
                <a:spcPts val="1200"/>
              </a:spcBef>
            </a:pPr>
            <a:endParaRPr lang="en-US" sz="1400" dirty="0" err="1">
              <a:solidFill>
                <a:schemeClr val="bg1"/>
              </a:solidFill>
            </a:endParaRPr>
          </a:p>
        </p:txBody>
      </p:sp>
      <p:sp>
        <p:nvSpPr>
          <p:cNvPr id="98" name="Rectangle 2"/>
          <p:cNvSpPr/>
          <p:nvPr/>
        </p:nvSpPr>
        <p:spPr>
          <a:xfrm>
            <a:off x="9153574" y="4679950"/>
            <a:ext cx="422225" cy="3873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252000" tIns="90000" rIns="252000" bIns="90000" rtlCol="0" anchor="ctr">
            <a:normAutofit lnSpcReduction="10000"/>
          </a:bodyPr>
          <a:lstStyle/>
          <a:p>
            <a:pPr algn="ctr">
              <a:spcBef>
                <a:spcPts val="1200"/>
              </a:spcBef>
            </a:pPr>
            <a:endParaRPr lang="en-US" sz="1400" dirty="0" err="1">
              <a:solidFill>
                <a:schemeClr val="bg1"/>
              </a:solidFill>
            </a:endParaRPr>
          </a:p>
        </p:txBody>
      </p:sp>
      <p:sp>
        <p:nvSpPr>
          <p:cNvPr id="99" name="Пятиугольник 98"/>
          <p:cNvSpPr>
            <a:spLocks/>
          </p:cNvSpPr>
          <p:nvPr/>
        </p:nvSpPr>
        <p:spPr>
          <a:xfrm>
            <a:off x="7435850" y="3145272"/>
            <a:ext cx="546100" cy="255383"/>
          </a:xfrm>
          <a:prstGeom prst="homePlate">
            <a:avLst>
              <a:gd name="adj" fmla="val 25463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6350" cap="sq">
            <a:solidFill>
              <a:schemeClr val="accent5"/>
            </a:solidFill>
            <a:miter lim="800000"/>
          </a:ln>
        </p:spPr>
        <p:txBody>
          <a:bodyPr vert="horz" lIns="252000" tIns="90000" rIns="252000" bIns="90000" rtlCol="0" anchor="ctr">
            <a:normAutofit fontScale="40000" lnSpcReduction="20000"/>
          </a:bodyPr>
          <a:lstStyle/>
          <a:p>
            <a:pPr algn="ctr">
              <a:spcBef>
                <a:spcPts val="1200"/>
              </a:spcBef>
            </a:pPr>
            <a:endParaRPr lang="ru-RU" sz="1400" dirty="0" err="1">
              <a:solidFill>
                <a:schemeClr val="bg1"/>
              </a:solidFill>
            </a:endParaRPr>
          </a:p>
        </p:txBody>
      </p:sp>
      <p:sp>
        <p:nvSpPr>
          <p:cNvPr id="100" name="Пятиугольник 99"/>
          <p:cNvSpPr>
            <a:spLocks/>
          </p:cNvSpPr>
          <p:nvPr/>
        </p:nvSpPr>
        <p:spPr>
          <a:xfrm>
            <a:off x="7186194" y="3531726"/>
            <a:ext cx="432331" cy="255383"/>
          </a:xfrm>
          <a:prstGeom prst="homePlate">
            <a:avLst>
              <a:gd name="adj" fmla="val 25463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6350" cap="sq">
            <a:solidFill>
              <a:schemeClr val="accent5"/>
            </a:solidFill>
            <a:miter lim="800000"/>
          </a:ln>
        </p:spPr>
        <p:txBody>
          <a:bodyPr vert="horz" lIns="252000" tIns="90000" rIns="252000" bIns="90000" rtlCol="0" anchor="ctr">
            <a:normAutofit fontScale="40000" lnSpcReduction="20000"/>
          </a:bodyPr>
          <a:lstStyle/>
          <a:p>
            <a:pPr algn="ctr">
              <a:spcBef>
                <a:spcPts val="1200"/>
              </a:spcBef>
            </a:pPr>
            <a:endParaRPr lang="ru-RU" sz="1400" dirty="0" err="1">
              <a:solidFill>
                <a:schemeClr val="bg1"/>
              </a:solidFill>
            </a:endParaRPr>
          </a:p>
        </p:txBody>
      </p:sp>
      <p:sp>
        <p:nvSpPr>
          <p:cNvPr id="101" name="Пятиугольник 100"/>
          <p:cNvSpPr>
            <a:spLocks/>
          </p:cNvSpPr>
          <p:nvPr/>
        </p:nvSpPr>
        <p:spPr>
          <a:xfrm>
            <a:off x="7435850" y="3884562"/>
            <a:ext cx="736600" cy="255383"/>
          </a:xfrm>
          <a:prstGeom prst="homePlate">
            <a:avLst>
              <a:gd name="adj" fmla="val 25463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6350" cap="sq">
            <a:solidFill>
              <a:schemeClr val="accent5"/>
            </a:solidFill>
            <a:miter lim="800000"/>
          </a:ln>
        </p:spPr>
        <p:txBody>
          <a:bodyPr vert="horz" lIns="252000" tIns="90000" rIns="252000" bIns="90000" rtlCol="0" anchor="ctr">
            <a:normAutofit fontScale="40000" lnSpcReduction="20000"/>
          </a:bodyPr>
          <a:lstStyle/>
          <a:p>
            <a:pPr algn="ctr">
              <a:spcBef>
                <a:spcPts val="1200"/>
              </a:spcBef>
            </a:pPr>
            <a:endParaRPr lang="ru-RU" sz="1400" dirty="0" err="1">
              <a:solidFill>
                <a:schemeClr val="bg1"/>
              </a:solidFill>
            </a:endParaRPr>
          </a:p>
        </p:txBody>
      </p:sp>
      <p:sp>
        <p:nvSpPr>
          <p:cNvPr id="102" name="Пятиугольник 101"/>
          <p:cNvSpPr>
            <a:spLocks/>
          </p:cNvSpPr>
          <p:nvPr/>
        </p:nvSpPr>
        <p:spPr>
          <a:xfrm>
            <a:off x="8163830" y="4319360"/>
            <a:ext cx="243570" cy="255383"/>
          </a:xfrm>
          <a:prstGeom prst="homePlate">
            <a:avLst>
              <a:gd name="adj" fmla="val 25463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6350" cap="sq">
            <a:solidFill>
              <a:schemeClr val="accent5"/>
            </a:solidFill>
            <a:miter lim="800000"/>
          </a:ln>
        </p:spPr>
        <p:txBody>
          <a:bodyPr vert="horz" lIns="252000" tIns="90000" rIns="252000" bIns="90000" rtlCol="0" anchor="ctr">
            <a:normAutofit fontScale="40000" lnSpcReduction="20000"/>
          </a:bodyPr>
          <a:lstStyle/>
          <a:p>
            <a:pPr algn="ctr">
              <a:spcBef>
                <a:spcPts val="1200"/>
              </a:spcBef>
            </a:pPr>
            <a:endParaRPr lang="ru-RU" sz="1400" dirty="0" err="1">
              <a:solidFill>
                <a:schemeClr val="bg1"/>
              </a:solidFill>
            </a:endParaRPr>
          </a:p>
        </p:txBody>
      </p:sp>
      <p:sp>
        <p:nvSpPr>
          <p:cNvPr id="103" name="Пятиугольник 102"/>
          <p:cNvSpPr>
            <a:spLocks/>
          </p:cNvSpPr>
          <p:nvPr/>
        </p:nvSpPr>
        <p:spPr>
          <a:xfrm>
            <a:off x="8312635" y="4764757"/>
            <a:ext cx="1157644" cy="255383"/>
          </a:xfrm>
          <a:prstGeom prst="homePlate">
            <a:avLst>
              <a:gd name="adj" fmla="val 25463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6350" cap="sq">
            <a:solidFill>
              <a:schemeClr val="accent5"/>
            </a:solidFill>
            <a:miter lim="800000"/>
          </a:ln>
        </p:spPr>
        <p:txBody>
          <a:bodyPr vert="horz" lIns="252000" tIns="90000" rIns="252000" bIns="90000" rtlCol="0" anchor="ctr">
            <a:normAutofit fontScale="40000" lnSpcReduction="20000"/>
          </a:bodyPr>
          <a:lstStyle/>
          <a:p>
            <a:pPr algn="ctr">
              <a:spcBef>
                <a:spcPts val="1200"/>
              </a:spcBef>
            </a:pPr>
            <a:endParaRPr lang="ru-RU" sz="1400" dirty="0" err="1">
              <a:solidFill>
                <a:schemeClr val="bg1"/>
              </a:solidFill>
            </a:endParaRPr>
          </a:p>
        </p:txBody>
      </p:sp>
      <p:sp>
        <p:nvSpPr>
          <p:cNvPr id="104" name="Пятиугольник 103"/>
          <p:cNvSpPr>
            <a:spLocks/>
          </p:cNvSpPr>
          <p:nvPr/>
        </p:nvSpPr>
        <p:spPr>
          <a:xfrm>
            <a:off x="9440571" y="5119023"/>
            <a:ext cx="541629" cy="255383"/>
          </a:xfrm>
          <a:prstGeom prst="homePlate">
            <a:avLst>
              <a:gd name="adj" fmla="val 25463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6350" cap="sq">
            <a:solidFill>
              <a:schemeClr val="accent5"/>
            </a:solidFill>
            <a:miter lim="800000"/>
          </a:ln>
        </p:spPr>
        <p:txBody>
          <a:bodyPr vert="horz" lIns="252000" tIns="90000" rIns="252000" bIns="90000" rtlCol="0" anchor="ctr">
            <a:normAutofit fontScale="40000" lnSpcReduction="20000"/>
          </a:bodyPr>
          <a:lstStyle/>
          <a:p>
            <a:pPr algn="ctr">
              <a:spcBef>
                <a:spcPts val="1200"/>
              </a:spcBef>
            </a:pPr>
            <a:endParaRPr lang="ru-RU" sz="1400" dirty="0" err="1">
              <a:solidFill>
                <a:schemeClr val="bg1"/>
              </a:solidFill>
            </a:endParaRPr>
          </a:p>
        </p:txBody>
      </p:sp>
      <p:sp>
        <p:nvSpPr>
          <p:cNvPr id="105" name="Пятиугольник 104"/>
          <p:cNvSpPr>
            <a:spLocks/>
          </p:cNvSpPr>
          <p:nvPr/>
        </p:nvSpPr>
        <p:spPr>
          <a:xfrm>
            <a:off x="9779000" y="5482931"/>
            <a:ext cx="1752600" cy="255383"/>
          </a:xfrm>
          <a:prstGeom prst="homePlate">
            <a:avLst>
              <a:gd name="adj" fmla="val 25463"/>
            </a:avLst>
          </a:prstGeom>
          <a:solidFill>
            <a:schemeClr val="accent1">
              <a:lumMod val="20000"/>
              <a:lumOff val="80000"/>
              <a:alpha val="50000"/>
            </a:schemeClr>
          </a:solidFill>
          <a:ln w="6350" cap="sq">
            <a:solidFill>
              <a:schemeClr val="accent5"/>
            </a:solidFill>
            <a:miter lim="800000"/>
          </a:ln>
        </p:spPr>
        <p:txBody>
          <a:bodyPr vert="horz" lIns="252000" tIns="90000" rIns="252000" bIns="90000" rtlCol="0" anchor="ctr">
            <a:normAutofit fontScale="40000" lnSpcReduction="20000"/>
          </a:bodyPr>
          <a:lstStyle/>
          <a:p>
            <a:pPr algn="ctr">
              <a:spcBef>
                <a:spcPts val="1200"/>
              </a:spcBef>
            </a:pPr>
            <a:endParaRPr lang="ru-RU" sz="1400" dirty="0" err="1">
              <a:solidFill>
                <a:schemeClr val="bg1"/>
              </a:solidFill>
            </a:endParaRPr>
          </a:p>
        </p:txBody>
      </p:sp>
      <p:pic>
        <p:nvPicPr>
          <p:cNvPr id="61770" name="Пятиугольник 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30163"/>
            <a:ext cx="5032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730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K_qieCxT6yGYp5FQsvEh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K_qieCxT6yGYp5FQsvEh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K_qieCxT6yGYp5FQsvEh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x1mvtW_RcmBeH23PVQ29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ki.Nid9SQ22nmREHhHK_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rTcbcB4QxmbYzqlfRUBF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K_qieCxT6yGYp5FQsvEh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x1mvtW_RcmBeH23PVQ29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ki.Nid9SQ22nmREHhHK_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rTcbcB4QxmbYzqlfRUBF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K_qieCxT6yGYp5FQsvEh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K_qieCxT6yGYp5FQsvEh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K_qieCxT6yGYp5FQsvEh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K_qieCxT6yGYp5FQsvEh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K_qieCxT6yGYp5FQsvEh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K_qieCxT6yGYp5FQsvEh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K_qieCxT6yGYp5FQsvEhA"/>
</p:tagLst>
</file>

<file path=ppt/theme/theme1.xml><?xml version="1.0" encoding="utf-8"?>
<a:theme xmlns:a="http://schemas.openxmlformats.org/drawingml/2006/main" name="1_report_slides">
  <a:themeElements>
    <a:clrScheme name="НН0512">
      <a:dk1>
        <a:srgbClr val="000000"/>
      </a:dk1>
      <a:lt1>
        <a:sysClr val="window" lastClr="FFFFFF"/>
      </a:lt1>
      <a:dk2>
        <a:srgbClr val="EF7F1A"/>
      </a:dk2>
      <a:lt2>
        <a:srgbClr val="DA6969"/>
      </a:lt2>
      <a:accent1>
        <a:srgbClr val="004C97"/>
      </a:accent1>
      <a:accent2>
        <a:srgbClr val="0077C8"/>
      </a:accent2>
      <a:accent3>
        <a:srgbClr val="4DA2D7"/>
      </a:accent3>
      <a:accent4>
        <a:srgbClr val="A9D4EA"/>
      </a:accent4>
      <a:accent5>
        <a:srgbClr val="626262"/>
      </a:accent5>
      <a:accent6>
        <a:srgbClr val="9D9E9E"/>
      </a:accent6>
      <a:hlink>
        <a:srgbClr val="0077C8"/>
      </a:hlink>
      <a:folHlink>
        <a:srgbClr val="9D9E9E"/>
      </a:folHlink>
    </a:clrScheme>
    <a:fontScheme name="НорНикель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</a:spPr>
      <a:bodyPr vert="horz" lIns="252000" tIns="90000" rIns="252000" bIns="90000" rtlCol="0">
        <a:normAutofit/>
      </a:bodyPr>
      <a:lstStyle>
        <a:defPPr>
          <a:spcBef>
            <a:spcPts val="1200"/>
          </a:spcBef>
          <a:buFont typeface="Arial" panose="020B0604020202020204" pitchFamily="34" charset="0"/>
          <a:buNone/>
          <a:defRPr sz="1400" dirty="0" err="1" smtClean="0">
            <a:solidFill>
              <a:schemeClr val="bg1"/>
            </a:solidFill>
          </a:defRPr>
        </a:defPPr>
      </a:lst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buClr>
            <a:schemeClr val="accent2"/>
          </a:buClr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report_slides" id="{FA00AF7E-27D4-4961-ABB5-D0EA9ACEF71F}" vid="{86EC710B-6E09-40DE-BDCC-C1247EE0BFA5}"/>
    </a:ext>
  </a:extLst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report_slides">
  <a:themeElements>
    <a:clrScheme name="НН0512">
      <a:dk1>
        <a:srgbClr val="000000"/>
      </a:dk1>
      <a:lt1>
        <a:sysClr val="window" lastClr="FFFFFF"/>
      </a:lt1>
      <a:dk2>
        <a:srgbClr val="EF7F1A"/>
      </a:dk2>
      <a:lt2>
        <a:srgbClr val="DA6969"/>
      </a:lt2>
      <a:accent1>
        <a:srgbClr val="004C97"/>
      </a:accent1>
      <a:accent2>
        <a:srgbClr val="0077C8"/>
      </a:accent2>
      <a:accent3>
        <a:srgbClr val="4DA2D7"/>
      </a:accent3>
      <a:accent4>
        <a:srgbClr val="A9D4EA"/>
      </a:accent4>
      <a:accent5>
        <a:srgbClr val="626262"/>
      </a:accent5>
      <a:accent6>
        <a:srgbClr val="9D9E9E"/>
      </a:accent6>
      <a:hlink>
        <a:srgbClr val="0077C8"/>
      </a:hlink>
      <a:folHlink>
        <a:srgbClr val="9D9E9E"/>
      </a:folHlink>
    </a:clrScheme>
    <a:fontScheme name="НорНикель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</a:spPr>
      <a:bodyPr vert="horz" lIns="252000" tIns="90000" rIns="252000" bIns="90000" rtlCol="0">
        <a:normAutofit/>
      </a:bodyPr>
      <a:lstStyle>
        <a:defPPr>
          <a:spcBef>
            <a:spcPts val="1200"/>
          </a:spcBef>
          <a:buFont typeface="Arial" panose="020B0604020202020204" pitchFamily="34" charset="0"/>
          <a:buNone/>
          <a:defRPr sz="1400" dirty="0" err="1" smtClean="0">
            <a:solidFill>
              <a:schemeClr val="bg1"/>
            </a:solidFill>
          </a:defRPr>
        </a:defPPr>
      </a:lst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marL="182563" indent="-182563">
          <a:buClr>
            <a:schemeClr val="accent2"/>
          </a:buClr>
          <a:buFont typeface="Tahoma" panose="020B0604030504040204" pitchFamily="34" charset="0"/>
          <a:buChar char="●"/>
          <a:defRPr sz="1400" dirty="0" err="1"/>
        </a:defPPr>
      </a:lstStyle>
    </a:txDef>
  </a:objectDefaults>
  <a:extraClrSchemeLst/>
  <a:extLst>
    <a:ext uri="{05A4C25C-085E-4340-85A3-A5531E510DB2}">
      <thm15:themeFamily xmlns:thm15="http://schemas.microsoft.com/office/thememl/2012/main" name="report_slides" id="{FA00AF7E-27D4-4961-ABB5-D0EA9ACEF71F}" vid="{86EC710B-6E09-40DE-BDCC-C1247EE0BFA5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5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902666F8-B829-4EAC-B18F-E9C2BA102259}">
  <we:reference id="wa104380510" version="1.0.0.3" store="en-US" storeType="OMEX"/>
  <we:alternateReferences>
    <we:reference id="WA104380510" version="1.0.0.3" store="WA104380510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196186</TotalTime>
  <Words>315</Words>
  <Application>Microsoft Office PowerPoint</Application>
  <PresentationFormat>Широкоэкранный</PresentationFormat>
  <Paragraphs>205</Paragraphs>
  <Slides>1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</vt:i4>
      </vt:variant>
    </vt:vector>
  </HeadingPairs>
  <TitlesOfParts>
    <vt:vector size="12" baseType="lpstr">
      <vt:lpstr>Arial</vt:lpstr>
      <vt:lpstr>Batang</vt:lpstr>
      <vt:lpstr>Calibri</vt:lpstr>
      <vt:lpstr>Calibri Light</vt:lpstr>
      <vt:lpstr>Tahoma</vt:lpstr>
      <vt:lpstr>Times New Roman</vt:lpstr>
      <vt:lpstr>1_report_slides</vt:lpstr>
      <vt:lpstr>Специальное оформление</vt:lpstr>
      <vt:lpstr>report_slides</vt:lpstr>
      <vt:lpstr>think-cell Slide</vt:lpstr>
      <vt:lpstr>Слайд think-cell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taratutads@nornik.ru</dc:creator>
  <cp:lastModifiedBy>Садовничий Дмитрий Николаевич</cp:lastModifiedBy>
  <cp:revision>1882</cp:revision>
  <cp:lastPrinted>2024-01-22T07:43:13Z</cp:lastPrinted>
  <dcterms:created xsi:type="dcterms:W3CDTF">2016-05-23T15:09:15Z</dcterms:created>
  <dcterms:modified xsi:type="dcterms:W3CDTF">2025-03-13T16:19:07Z</dcterms:modified>
</cp:coreProperties>
</file>